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326" r:id="rId4"/>
    <p:sldId id="309" r:id="rId5"/>
    <p:sldId id="310" r:id="rId6"/>
    <p:sldId id="311" r:id="rId7"/>
    <p:sldId id="312" r:id="rId8"/>
    <p:sldId id="308" r:id="rId9"/>
    <p:sldId id="313" r:id="rId10"/>
    <p:sldId id="257" r:id="rId11"/>
    <p:sldId id="259" r:id="rId12"/>
    <p:sldId id="258" r:id="rId13"/>
    <p:sldId id="314" r:id="rId14"/>
    <p:sldId id="260" r:id="rId15"/>
    <p:sldId id="262" r:id="rId16"/>
    <p:sldId id="264" r:id="rId17"/>
    <p:sldId id="266" r:id="rId18"/>
    <p:sldId id="265" r:id="rId19"/>
    <p:sldId id="263" r:id="rId20"/>
    <p:sldId id="267" r:id="rId21"/>
    <p:sldId id="268" r:id="rId22"/>
    <p:sldId id="269" r:id="rId23"/>
    <p:sldId id="270" r:id="rId24"/>
    <p:sldId id="271" r:id="rId25"/>
    <p:sldId id="315" r:id="rId26"/>
    <p:sldId id="272" r:id="rId27"/>
    <p:sldId id="273" r:id="rId28"/>
    <p:sldId id="274" r:id="rId29"/>
    <p:sldId id="275" r:id="rId30"/>
    <p:sldId id="317" r:id="rId31"/>
    <p:sldId id="276" r:id="rId32"/>
    <p:sldId id="277" r:id="rId33"/>
    <p:sldId id="318" r:id="rId34"/>
    <p:sldId id="278" r:id="rId35"/>
    <p:sldId id="279" r:id="rId36"/>
    <p:sldId id="280" r:id="rId37"/>
    <p:sldId id="281" r:id="rId38"/>
    <p:sldId id="282" r:id="rId39"/>
    <p:sldId id="316" r:id="rId40"/>
    <p:sldId id="319" r:id="rId41"/>
    <p:sldId id="283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20" r:id="rId52"/>
    <p:sldId id="294" r:id="rId53"/>
    <p:sldId id="295" r:id="rId54"/>
    <p:sldId id="296" r:id="rId55"/>
    <p:sldId id="297" r:id="rId56"/>
    <p:sldId id="321" r:id="rId57"/>
    <p:sldId id="298" r:id="rId58"/>
    <p:sldId id="299" r:id="rId59"/>
    <p:sldId id="322" r:id="rId60"/>
    <p:sldId id="323" r:id="rId61"/>
    <p:sldId id="300" r:id="rId62"/>
    <p:sldId id="324" r:id="rId63"/>
    <p:sldId id="301" r:id="rId64"/>
    <p:sldId id="302" r:id="rId65"/>
    <p:sldId id="303" r:id="rId66"/>
    <p:sldId id="327" r:id="rId67"/>
    <p:sldId id="331" r:id="rId68"/>
    <p:sldId id="333" r:id="rId69"/>
    <p:sldId id="332" r:id="rId70"/>
    <p:sldId id="330" r:id="rId71"/>
    <p:sldId id="334" r:id="rId72"/>
    <p:sldId id="325" r:id="rId73"/>
    <p:sldId id="304" r:id="rId74"/>
    <p:sldId id="305" r:id="rId75"/>
    <p:sldId id="306" r:id="rId76"/>
    <p:sldId id="307" r:id="rId77"/>
    <p:sldId id="335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2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3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6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5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3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0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0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1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A3DE2-64B1-4D1E-85D5-6072363ED2FD}" type="datetimeFigureOut">
              <a:rPr lang="en-US" smtClean="0"/>
              <a:t>9/6/2016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0A4D8-841D-4365-8F46-5D9F7268D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9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28" y="0"/>
            <a:ext cx="7620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8067" y="1645920"/>
            <a:ext cx="9144000" cy="1821840"/>
          </a:xfrm>
          <a:solidFill>
            <a:schemeClr val="bg1">
              <a:alpha val="74000"/>
            </a:schemeClr>
          </a:solidFill>
        </p:spPr>
        <p:txBody>
          <a:bodyPr/>
          <a:lstStyle/>
          <a:p>
            <a:r>
              <a:rPr lang="en-US" dirty="0" smtClean="0"/>
              <a:t>Lab 1: Introduction to R &amp;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6799" y="3559835"/>
            <a:ext cx="3099583" cy="988085"/>
          </a:xfrm>
          <a:solidFill>
            <a:schemeClr val="bg1">
              <a:alpha val="74000"/>
            </a:schemeClr>
          </a:solidFill>
        </p:spPr>
        <p:txBody>
          <a:bodyPr/>
          <a:lstStyle/>
          <a:p>
            <a:r>
              <a:rPr lang="en-US" dirty="0" smtClean="0"/>
              <a:t>ENS 495</a:t>
            </a:r>
          </a:p>
          <a:p>
            <a:r>
              <a:rPr lang="en-US" dirty="0" smtClean="0"/>
              <a:t>Design &amp;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3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" y="160338"/>
            <a:ext cx="10515600" cy="1325563"/>
          </a:xfrm>
        </p:spPr>
        <p:txBody>
          <a:bodyPr/>
          <a:lstStyle/>
          <a:p>
            <a:r>
              <a:rPr lang="en-US" dirty="0" smtClean="0"/>
              <a:t>Open data in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18" y="1825624"/>
            <a:ext cx="11260282" cy="4938857"/>
          </a:xfrm>
        </p:spPr>
        <p:txBody>
          <a:bodyPr>
            <a:normAutofit/>
          </a:bodyPr>
          <a:lstStyle/>
          <a:p>
            <a:r>
              <a:rPr lang="en-US" dirty="0" smtClean="0"/>
              <a:t>Excel files are in “</a:t>
            </a:r>
            <a:r>
              <a:rPr lang="en-US" dirty="0" err="1" smtClean="0"/>
              <a:t>xls</a:t>
            </a:r>
            <a:r>
              <a:rPr lang="en-US" dirty="0" smtClean="0"/>
              <a:t>” or</a:t>
            </a:r>
          </a:p>
          <a:p>
            <a:pPr marL="0" indent="0">
              <a:buNone/>
            </a:pPr>
            <a:r>
              <a:rPr lang="en-US" dirty="0" smtClean="0"/>
              <a:t>   “</a:t>
            </a:r>
            <a:r>
              <a:rPr lang="en-US" dirty="0" err="1" smtClean="0"/>
              <a:t>xlsx</a:t>
            </a:r>
            <a:r>
              <a:rPr lang="en-US" dirty="0" smtClean="0"/>
              <a:t>” format</a:t>
            </a:r>
          </a:p>
          <a:p>
            <a:r>
              <a:rPr lang="en-US" dirty="0" smtClean="0"/>
              <a:t>This format CANNOT be </a:t>
            </a:r>
          </a:p>
          <a:p>
            <a:pPr marL="0" indent="0">
              <a:buNone/>
            </a:pPr>
            <a:r>
              <a:rPr lang="en-US" dirty="0" smtClean="0"/>
              <a:t>   Read by stats programs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(neither R, SAS,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Download this file</a:t>
            </a:r>
          </a:p>
          <a:p>
            <a:pPr marL="0" indent="0">
              <a:buNone/>
            </a:pPr>
            <a:r>
              <a:rPr lang="en-US" dirty="0" smtClean="0"/>
              <a:t>1_Lab1_data_PA_eagles.xlsx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save it to your computers </a:t>
            </a:r>
          </a:p>
          <a:p>
            <a:pPr marL="0" indent="0">
              <a:buNone/>
            </a:pPr>
            <a:r>
              <a:rPr lang="en-US" dirty="0" smtClean="0"/>
              <a:t>desktop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602" y="160338"/>
            <a:ext cx="6173198" cy="66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Excel data to “working directory”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“working directory” is an R term for where your data files live</a:t>
            </a:r>
          </a:p>
          <a:p>
            <a:r>
              <a:rPr lang="en-US" dirty="0" smtClean="0"/>
              <a:t>“WD” for short</a:t>
            </a:r>
          </a:p>
          <a:p>
            <a:r>
              <a:rPr lang="en-US" dirty="0" smtClean="0"/>
              <a:t>We will set the working directory in R to your desktop today for convenience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0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18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 smtClean="0"/>
              <a:t>Save data as </a:t>
            </a:r>
            <a:br>
              <a:rPr lang="en-US" sz="3600" dirty="0" smtClean="0"/>
            </a:br>
            <a:r>
              <a:rPr lang="en-US" sz="3600" dirty="0" smtClean="0"/>
              <a:t>a “csv” file on</a:t>
            </a:r>
            <a:br>
              <a:rPr lang="en-US" sz="3600" dirty="0" smtClean="0"/>
            </a:br>
            <a:r>
              <a:rPr lang="en-US" sz="3600" dirty="0" smtClean="0"/>
              <a:t>the desktop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7364"/>
          <a:stretch/>
        </p:blipFill>
        <p:spPr>
          <a:xfrm>
            <a:off x="3815017" y="62350"/>
            <a:ext cx="4668248" cy="1146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9884"/>
          <a:stretch/>
        </p:blipFill>
        <p:spPr>
          <a:xfrm>
            <a:off x="3815018" y="1281986"/>
            <a:ext cx="4668248" cy="16309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017" y="3047855"/>
            <a:ext cx="4371975" cy="37277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562" y="136669"/>
            <a:ext cx="3357563" cy="2144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514730" y="0"/>
            <a:ext cx="60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14730" y="1236834"/>
            <a:ext cx="60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2)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514730" y="2958070"/>
            <a:ext cx="60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3)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583275" y="74468"/>
            <a:ext cx="60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4)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342019" y="88319"/>
            <a:ext cx="933450" cy="1998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42019" y="2507642"/>
            <a:ext cx="933450" cy="1998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894719" y="6247250"/>
            <a:ext cx="933450" cy="1998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6056" t="69532" r="70349" b="22534"/>
          <a:stretch/>
        </p:blipFill>
        <p:spPr>
          <a:xfrm>
            <a:off x="8883562" y="2434918"/>
            <a:ext cx="3455376" cy="742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8555076" y="2357767"/>
            <a:ext cx="60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5)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1307675" y="5886306"/>
            <a:ext cx="933450" cy="1998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7492" t="34844" r="77455" b="29038"/>
          <a:stretch/>
        </p:blipFill>
        <p:spPr>
          <a:xfrm>
            <a:off x="8978505" y="3486075"/>
            <a:ext cx="2294021" cy="3096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72618"/>
            <a:ext cx="4058653" cy="5385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1)”File”</a:t>
            </a:r>
          </a:p>
          <a:p>
            <a:pPr marL="0" indent="0">
              <a:buNone/>
            </a:pPr>
            <a:r>
              <a:rPr lang="en-US" dirty="0" smtClean="0"/>
              <a:t>2)”Save As”</a:t>
            </a:r>
          </a:p>
          <a:p>
            <a:pPr marL="0" indent="0">
              <a:buNone/>
            </a:pPr>
            <a:r>
              <a:rPr lang="en-US" dirty="0" smtClean="0"/>
              <a:t>3)”Browse”</a:t>
            </a:r>
          </a:p>
          <a:p>
            <a:pPr marL="0" indent="0">
              <a:buNone/>
            </a:pPr>
            <a:r>
              <a:rPr lang="en-US" dirty="0" smtClean="0"/>
              <a:t>4)Select WD</a:t>
            </a:r>
          </a:p>
          <a:p>
            <a:pPr marL="0" indent="0">
              <a:buNone/>
            </a:pPr>
            <a:r>
              <a:rPr lang="en-US" dirty="0" smtClean="0"/>
              <a:t>5)”Save as type”</a:t>
            </a:r>
          </a:p>
          <a:p>
            <a:pPr marL="0" indent="0">
              <a:buNone/>
            </a:pPr>
            <a:r>
              <a:rPr lang="en-US" dirty="0" smtClean="0"/>
              <a:t>6)Select </a:t>
            </a:r>
          </a:p>
          <a:p>
            <a:pPr marL="0" indent="0">
              <a:buNone/>
            </a:pPr>
            <a:r>
              <a:rPr lang="en-US" dirty="0" smtClean="0"/>
              <a:t>“CSV (Comma delimited)”</a:t>
            </a:r>
          </a:p>
          <a:p>
            <a:pPr marL="0" indent="0">
              <a:buNone/>
            </a:pPr>
            <a:r>
              <a:rPr lang="en-US" dirty="0" smtClean="0"/>
              <a:t>7)Click “Save”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583275" y="3418016"/>
            <a:ext cx="60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794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IIb</a:t>
            </a:r>
            <a:r>
              <a:rPr lang="en-US" dirty="0" smtClean="0"/>
              <a:t>)Getting to Know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R 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2749" r="82632"/>
          <a:stretch/>
        </p:blipFill>
        <p:spPr>
          <a:xfrm>
            <a:off x="8373979" y="1027906"/>
            <a:ext cx="2646947" cy="49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85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8" y="144379"/>
            <a:ext cx="11966584" cy="64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8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8" y="144379"/>
            <a:ext cx="11966584" cy="6491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6294" y="4764505"/>
            <a:ext cx="2566737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“CONSOL”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7371347" y="1671350"/>
            <a:ext cx="2566737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“SOURCE VIEWER”</a:t>
            </a:r>
          </a:p>
          <a:p>
            <a:pPr algn="ctr"/>
            <a:r>
              <a:rPr lang="en-US" sz="4400" dirty="0" smtClean="0"/>
              <a:t>or</a:t>
            </a:r>
          </a:p>
          <a:p>
            <a:pPr algn="ctr"/>
            <a:r>
              <a:rPr lang="en-US" sz="4400" dirty="0" smtClean="0"/>
              <a:t>“SCRIPT EDITOR”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62544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470356" y="2186800"/>
            <a:ext cx="933450" cy="1998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97052" y="1027906"/>
            <a:ext cx="4427867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Setting up </a:t>
            </a:r>
            <a:r>
              <a:rPr lang="en-US" sz="4400" dirty="0" err="1" smtClean="0"/>
              <a:t>RStudio</a:t>
            </a:r>
            <a:r>
              <a:rPr lang="en-US" sz="4400" dirty="0" smtClean="0"/>
              <a:t> to all look the same</a:t>
            </a:r>
          </a:p>
          <a:p>
            <a:r>
              <a:rPr lang="en-US" sz="4400" dirty="0" smtClean="0"/>
              <a:t>1)”Tools”</a:t>
            </a:r>
          </a:p>
          <a:p>
            <a:r>
              <a:rPr lang="en-US" sz="4400" dirty="0" smtClean="0"/>
              <a:t>2)”Global options”</a:t>
            </a:r>
            <a:endParaRPr lang="en-US" sz="4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986461" y="197750"/>
            <a:ext cx="1056150" cy="324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6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603584"/>
            <a:ext cx="5591175" cy="571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64687" y="365125"/>
            <a:ext cx="5089113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Setting up </a:t>
            </a:r>
            <a:r>
              <a:rPr lang="en-US" sz="4400" dirty="0" err="1" smtClean="0"/>
              <a:t>RStudio</a:t>
            </a:r>
            <a:r>
              <a:rPr lang="en-US" sz="4400" dirty="0" smtClean="0"/>
              <a:t> to all look the same</a:t>
            </a:r>
          </a:p>
          <a:p>
            <a:r>
              <a:rPr lang="en-US" sz="4400" dirty="0" smtClean="0"/>
              <a:t>1)”Tools”</a:t>
            </a:r>
          </a:p>
          <a:p>
            <a:r>
              <a:rPr lang="en-US" sz="4400" dirty="0" smtClean="0"/>
              <a:t>2)”Global options”</a:t>
            </a:r>
          </a:p>
          <a:p>
            <a:r>
              <a:rPr lang="en-US" sz="4400" dirty="0" smtClean="0"/>
              <a:t>3)Pane Layout</a:t>
            </a:r>
            <a:endParaRPr lang="en-US" sz="4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033" y="2104062"/>
            <a:ext cx="604209" cy="5231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00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685" t="16737" r="31368" b="17578"/>
          <a:stretch/>
        </p:blipFill>
        <p:spPr>
          <a:xfrm>
            <a:off x="224590" y="737937"/>
            <a:ext cx="5630779" cy="563077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 flipH="1">
            <a:off x="5536816" y="1315453"/>
            <a:ext cx="932163" cy="375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68979" y="843240"/>
            <a:ext cx="336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“SOURCE “</a:t>
            </a:r>
          </a:p>
          <a:p>
            <a:r>
              <a:rPr lang="en-US" sz="2400" b="1" dirty="0" smtClean="0"/>
              <a:t>In upper right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648326" y="4139893"/>
            <a:ext cx="183281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CONSOL</a:t>
            </a:r>
          </a:p>
          <a:p>
            <a:r>
              <a:rPr lang="en-US" sz="2400" dirty="0" smtClean="0"/>
              <a:t>In lower left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167974" y="1027906"/>
            <a:ext cx="932163" cy="375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86527" y="-46637"/>
            <a:ext cx="3368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PLOTS</a:t>
            </a:r>
          </a:p>
          <a:p>
            <a:r>
              <a:rPr lang="en-US" sz="2400" b="1" dirty="0" smtClean="0"/>
              <a:t>Upper left</a:t>
            </a:r>
          </a:p>
        </p:txBody>
      </p:sp>
    </p:spTree>
    <p:extLst>
      <p:ext uri="{BB962C8B-B14F-4D97-AF65-F5344CB8AC3E}">
        <p14:creationId xmlns:p14="http://schemas.microsoft.com/office/powerpoint/2010/main" val="168811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Today’s Lab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R</a:t>
            </a:r>
          </a:p>
          <a:p>
            <a:endParaRPr lang="en-US" dirty="0" smtClean="0"/>
          </a:p>
          <a:p>
            <a:r>
              <a:rPr lang="en-US" dirty="0" smtClean="0"/>
              <a:t>Save data from Excel into proper format</a:t>
            </a:r>
          </a:p>
          <a:p>
            <a:r>
              <a:rPr lang="en-US" dirty="0" smtClean="0"/>
              <a:t>Open R via </a:t>
            </a:r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Get to know R a little bit</a:t>
            </a:r>
          </a:p>
          <a:p>
            <a:r>
              <a:rPr lang="en-US" dirty="0" smtClean="0"/>
              <a:t>Open data in R</a:t>
            </a:r>
          </a:p>
          <a:p>
            <a:r>
              <a:rPr lang="en-US" dirty="0" smtClean="0"/>
              <a:t>Learn basic R commands &amp;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investigate data on bald eagles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427" y="2872361"/>
            <a:ext cx="1162050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852" y="3435923"/>
            <a:ext cx="1190625" cy="381000"/>
          </a:xfrm>
          <a:prstGeom prst="rect">
            <a:avLst/>
          </a:prstGeom>
        </p:spPr>
      </p:pic>
      <p:pic>
        <p:nvPicPr>
          <p:cNvPr id="6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52" y="1872981"/>
            <a:ext cx="1042056" cy="91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52" y="4881324"/>
            <a:ext cx="73145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338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version of R you are 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9172074" cy="47570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1766581" y="2071978"/>
            <a:ext cx="604209" cy="5231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54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6461"/>
          <a:stretch/>
        </p:blipFill>
        <p:spPr>
          <a:xfrm>
            <a:off x="2310063" y="4200105"/>
            <a:ext cx="3625516" cy="15257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0282" y="893767"/>
            <a:ext cx="5662618" cy="4832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Getting “help”</a:t>
            </a:r>
          </a:p>
          <a:p>
            <a:r>
              <a:rPr lang="en-US" sz="4400" dirty="0" smtClean="0"/>
              <a:t>Type “?read.csv”</a:t>
            </a:r>
          </a:p>
          <a:p>
            <a:endParaRPr lang="en-US" sz="4400" dirty="0"/>
          </a:p>
          <a:p>
            <a:r>
              <a:rPr lang="en-US" sz="4400" dirty="0" smtClean="0"/>
              <a:t>Note: the “&gt;” is always there</a:t>
            </a:r>
          </a:p>
          <a:p>
            <a:endParaRPr lang="en-US" sz="4400" dirty="0"/>
          </a:p>
          <a:p>
            <a:r>
              <a:rPr lang="en-US" sz="4400" dirty="0" smtClean="0"/>
              <a:t>Don’t type it</a:t>
            </a:r>
            <a:endParaRPr lang="en-US" sz="4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60524" y="5245768"/>
            <a:ext cx="1449539" cy="667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52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16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972819" y="496096"/>
            <a:ext cx="1449539" cy="667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25801" y="1027906"/>
            <a:ext cx="5662618" cy="550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More on this later</a:t>
            </a:r>
          </a:p>
          <a:p>
            <a:endParaRPr lang="en-US" sz="4400" dirty="0" smtClean="0"/>
          </a:p>
          <a:p>
            <a:r>
              <a:rPr lang="en-US" sz="4400" dirty="0" smtClean="0"/>
              <a:t>Note that b/c R is so helpful, you asked for “read.csv” but you got “</a:t>
            </a:r>
            <a:r>
              <a:rPr lang="en-US" sz="4400" dirty="0" err="1" smtClean="0"/>
              <a:t>read.table</a:t>
            </a:r>
            <a:r>
              <a:rPr lang="en-US" sz="4400" dirty="0" smtClean="0"/>
              <a:t>” …</a:t>
            </a:r>
          </a:p>
          <a:p>
            <a:r>
              <a:rPr lang="en-US" sz="4400" dirty="0" smtClean="0"/>
              <a:t>&amp;$#@&amp; computer programmers…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2817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8600"/>
            <a:ext cx="11785600" cy="662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5693" y="1481472"/>
            <a:ext cx="5662618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You can adjust the size of windows</a:t>
            </a:r>
            <a:endParaRPr lang="en-US" sz="4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764145" y="5164348"/>
            <a:ext cx="1449539" cy="667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519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99"/>
            <a:ext cx="11785600" cy="662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1182" y="1278981"/>
            <a:ext cx="5377871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We mostly want to see </a:t>
            </a:r>
          </a:p>
          <a:p>
            <a:r>
              <a:rPr lang="en-US" sz="4400" dirty="0" smtClean="0"/>
              <a:t>The “</a:t>
            </a:r>
            <a:r>
              <a:rPr lang="en-US" sz="4400" dirty="0" err="1"/>
              <a:t>C</a:t>
            </a:r>
            <a:r>
              <a:rPr lang="en-US" sz="4400" dirty="0" err="1" smtClean="0"/>
              <a:t>onsol</a:t>
            </a:r>
            <a:r>
              <a:rPr lang="en-US" sz="4400" dirty="0" smtClean="0"/>
              <a:t>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8861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IIc</a:t>
            </a:r>
            <a:r>
              <a:rPr lang="en-US" dirty="0" smtClean="0"/>
              <a:t>) Loading Data into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1" y="41146"/>
            <a:ext cx="113792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702" y="1117888"/>
            <a:ext cx="6677281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Set the “working directory”</a:t>
            </a:r>
          </a:p>
          <a:p>
            <a:r>
              <a:rPr lang="en-US" sz="4400" dirty="0" smtClean="0"/>
              <a:t>(“WD”)</a:t>
            </a:r>
          </a:p>
          <a:p>
            <a:endParaRPr lang="en-US" sz="4400" dirty="0" smtClean="0"/>
          </a:p>
          <a:p>
            <a:r>
              <a:rPr lang="en-US" sz="4400" dirty="0" smtClean="0"/>
              <a:t>“Session”</a:t>
            </a:r>
          </a:p>
          <a:p>
            <a:r>
              <a:rPr lang="en-US" sz="4400" dirty="0" smtClean="0"/>
              <a:t>“Set working directory”</a:t>
            </a:r>
            <a:endParaRPr lang="en-US" sz="4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797811" y="450180"/>
            <a:ext cx="1449539" cy="667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928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2239" y="1601788"/>
            <a:ext cx="6677281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Set the “working directory”</a:t>
            </a:r>
          </a:p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“Session”</a:t>
            </a:r>
          </a:p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“Set working directory”</a:t>
            </a:r>
          </a:p>
          <a:p>
            <a:r>
              <a:rPr lang="en-US" sz="4400" dirty="0" smtClean="0"/>
              <a:t>“Choose Directory”</a:t>
            </a:r>
            <a:endParaRPr lang="en-US" sz="4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964830" y="801045"/>
            <a:ext cx="1449539" cy="667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88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9445"/>
            <a:ext cx="113792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702" y="1117888"/>
            <a:ext cx="6677281" cy="415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Set the “working directory”</a:t>
            </a:r>
          </a:p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“Session”</a:t>
            </a:r>
          </a:p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“Set working directory”</a:t>
            </a:r>
          </a:p>
          <a:p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</a:rPr>
              <a:t>“Choose Directory”</a:t>
            </a:r>
          </a:p>
          <a:p>
            <a:r>
              <a:rPr lang="en-US" sz="4400" dirty="0" smtClean="0"/>
              <a:t>Select directory &amp; click</a:t>
            </a:r>
          </a:p>
          <a:p>
            <a:r>
              <a:rPr lang="en-US" sz="4400" dirty="0" smtClean="0"/>
              <a:t>“Select folder”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98125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365125"/>
            <a:ext cx="113792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9523" y="1027906"/>
            <a:ext cx="6677281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The command “</a:t>
            </a:r>
            <a:r>
              <a:rPr lang="en-US" sz="4400" dirty="0" err="1" smtClean="0"/>
              <a:t>setwd</a:t>
            </a:r>
            <a:r>
              <a:rPr lang="en-US" sz="4400" dirty="0" smtClean="0"/>
              <a:t>” shows up followed by the location of the directory you selected</a:t>
            </a:r>
            <a:endParaRPr lang="en-US" sz="4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888800" y="4396537"/>
            <a:ext cx="1449539" cy="667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46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does math</a:t>
            </a:r>
          </a:p>
          <a:p>
            <a:r>
              <a:rPr lang="en-US" dirty="0" smtClean="0"/>
              <a:t>It does stats</a:t>
            </a:r>
          </a:p>
          <a:p>
            <a:r>
              <a:rPr lang="en-US" dirty="0" smtClean="0"/>
              <a:t>It makes figures</a:t>
            </a:r>
          </a:p>
          <a:p>
            <a:r>
              <a:rPr lang="en-US" dirty="0" smtClean="0"/>
              <a:t>You can write computer programs to automate these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81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IId</a:t>
            </a:r>
            <a:r>
              <a:rPr lang="en-US" dirty="0" smtClean="0"/>
              <a:t>) Interacting with R</a:t>
            </a:r>
            <a:br>
              <a:rPr lang="en-US" dirty="0" smtClean="0"/>
            </a:br>
            <a:r>
              <a:rPr lang="en-US" dirty="0" smtClean="0"/>
              <a:t>Executing commands in the CONSOL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158" r="56015"/>
          <a:stretch/>
        </p:blipFill>
        <p:spPr>
          <a:xfrm>
            <a:off x="144379" y="1785602"/>
            <a:ext cx="6400800" cy="49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37361"/>
            <a:ext cx="11379200" cy="6400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059523" y="1027906"/>
            <a:ext cx="6677281" cy="415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Type</a:t>
            </a:r>
          </a:p>
          <a:p>
            <a:r>
              <a:rPr lang="en-US" sz="4400" dirty="0" smtClean="0"/>
              <a:t>“</a:t>
            </a:r>
            <a:r>
              <a:rPr lang="en-US" sz="4400" dirty="0" err="1" smtClean="0">
                <a:solidFill>
                  <a:schemeClr val="accent1">
                    <a:lumMod val="75000"/>
                  </a:schemeClr>
                </a:solidFill>
              </a:rPr>
              <a:t>getwd</a:t>
            </a:r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  <a:r>
              <a:rPr lang="en-US" sz="4400" dirty="0" smtClean="0"/>
              <a:t>”</a:t>
            </a:r>
          </a:p>
          <a:p>
            <a:endParaRPr lang="en-US" sz="4400" dirty="0"/>
          </a:p>
          <a:p>
            <a:r>
              <a:rPr lang="en-US" sz="4400" dirty="0" smtClean="0"/>
              <a:t>Must have both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4400" dirty="0" smtClean="0"/>
              <a:t> and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4400" dirty="0" smtClean="0"/>
          </a:p>
          <a:p>
            <a:r>
              <a:rPr lang="en-US" sz="4400" dirty="0" smtClean="0"/>
              <a:t>Press enter</a:t>
            </a:r>
            <a:endParaRPr lang="en-US" sz="4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150863" y="4515182"/>
            <a:ext cx="1449539" cy="667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96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" y="169445"/>
            <a:ext cx="11379200" cy="6400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1182948" y="4492791"/>
            <a:ext cx="1449539" cy="667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59523" y="1027906"/>
            <a:ext cx="6677281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Prints out your working directory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19933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39326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IIe</a:t>
            </a:r>
            <a:r>
              <a:rPr lang="en-US" b="1" dirty="0" smtClean="0"/>
              <a:t>) Interacting with 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Executing </a:t>
            </a:r>
            <a:br>
              <a:rPr lang="en-US" dirty="0" smtClean="0"/>
            </a:br>
            <a:r>
              <a:rPr lang="en-US" dirty="0" smtClean="0"/>
              <a:t>commands from the</a:t>
            </a:r>
            <a:br>
              <a:rPr lang="en-US" dirty="0" smtClean="0"/>
            </a:br>
            <a:r>
              <a:rPr lang="en-US" dirty="0" smtClean="0"/>
              <a:t>SOURCE VIEWER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1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434"/>
          <a:stretch/>
        </p:blipFill>
        <p:spPr>
          <a:xfrm>
            <a:off x="4973053" y="365125"/>
            <a:ext cx="655052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23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7" y="0"/>
            <a:ext cx="11379200" cy="6400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898147" y="0"/>
            <a:ext cx="1449539" cy="667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99969" y="1550487"/>
            <a:ext cx="5601167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Click on the source viewer</a:t>
            </a:r>
          </a:p>
          <a:p>
            <a:r>
              <a:rPr lang="en-US" sz="4400" dirty="0" smtClean="0"/>
              <a:t>Type</a:t>
            </a:r>
          </a:p>
          <a:p>
            <a:r>
              <a:rPr lang="en-US" sz="4400" dirty="0" smtClean="0"/>
              <a:t>“</a:t>
            </a:r>
            <a:r>
              <a:rPr lang="en-US" sz="4400" dirty="0" err="1" smtClean="0">
                <a:solidFill>
                  <a:schemeClr val="accent1">
                    <a:lumMod val="75000"/>
                  </a:schemeClr>
                </a:solidFill>
              </a:rPr>
              <a:t>getwd</a:t>
            </a:r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  <a:r>
              <a:rPr lang="en-US" sz="4400" dirty="0" smtClean="0"/>
              <a:t>” in the</a:t>
            </a:r>
          </a:p>
          <a:p>
            <a:r>
              <a:rPr lang="en-US" sz="4400" b="1" dirty="0" smtClean="0"/>
              <a:t>source viewer</a:t>
            </a:r>
          </a:p>
        </p:txBody>
      </p:sp>
    </p:spTree>
    <p:extLst>
      <p:ext uri="{BB962C8B-B14F-4D97-AF65-F5344CB8AC3E}">
        <p14:creationId xmlns:p14="http://schemas.microsoft.com/office/powerpoint/2010/main" val="3812925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37409"/>
            <a:ext cx="11379200" cy="6400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8213558" y="1227088"/>
            <a:ext cx="1941095" cy="13536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05559" y="3808579"/>
            <a:ext cx="3823915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Click on “Run”</a:t>
            </a:r>
            <a:endParaRPr lang="en-US" sz="44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59" t="2859" r="-359" b="33130"/>
          <a:stretch/>
        </p:blipFill>
        <p:spPr>
          <a:xfrm>
            <a:off x="7098040" y="2596233"/>
            <a:ext cx="4471660" cy="10774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5608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4" y="201529"/>
            <a:ext cx="11379200" cy="64008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970548" y="1267326"/>
            <a:ext cx="4287498" cy="42028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8046" y="2156242"/>
            <a:ext cx="5794966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The </a:t>
            </a:r>
            <a:r>
              <a:rPr lang="en-US" sz="4400" dirty="0" err="1" smtClean="0"/>
              <a:t>getwd</a:t>
            </a:r>
            <a:r>
              <a:rPr lang="en-US" sz="4400" dirty="0" smtClean="0"/>
              <a:t>() command is </a:t>
            </a:r>
          </a:p>
          <a:p>
            <a:r>
              <a:rPr lang="en-US" sz="4400" dirty="0" smtClean="0"/>
              <a:t>sent over to the </a:t>
            </a:r>
            <a:r>
              <a:rPr lang="en-US" sz="4400" dirty="0" err="1" smtClean="0"/>
              <a:t>consol</a:t>
            </a:r>
            <a:endParaRPr lang="en-US" sz="4400" dirty="0" smtClean="0"/>
          </a:p>
          <a:p>
            <a:r>
              <a:rPr lang="en-US" sz="4400" dirty="0" smtClean="0"/>
              <a:t>and </a:t>
            </a:r>
            <a:r>
              <a:rPr lang="en-US" sz="4400" dirty="0" err="1" smtClean="0"/>
              <a:t>excucted</a:t>
            </a:r>
            <a:endParaRPr lang="en-US" sz="4400" dirty="0" smtClean="0"/>
          </a:p>
        </p:txBody>
      </p:sp>
      <p:sp>
        <p:nvSpPr>
          <p:cNvPr id="8" name="Oval 7"/>
          <p:cNvSpPr/>
          <p:nvPr/>
        </p:nvSpPr>
        <p:spPr>
          <a:xfrm>
            <a:off x="5085348" y="683001"/>
            <a:ext cx="1267326" cy="6898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811" y="5260257"/>
            <a:ext cx="1267326" cy="6898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42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6" y="153403"/>
            <a:ext cx="113792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7164" y="1690688"/>
            <a:ext cx="6031587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Try these commands in the source view</a:t>
            </a:r>
          </a:p>
          <a:p>
            <a:r>
              <a:rPr lang="en-US" sz="4400" dirty="0" smtClean="0"/>
              <a:t>date()</a:t>
            </a:r>
          </a:p>
          <a:p>
            <a:r>
              <a:rPr lang="en-US" sz="4400" dirty="0" smtClean="0"/>
              <a:t>ls()   “l” = lower case “L”</a:t>
            </a:r>
          </a:p>
          <a:p>
            <a:endParaRPr lang="en-US" sz="4400" dirty="0"/>
          </a:p>
          <a:p>
            <a:r>
              <a:rPr lang="en-US" sz="4400" dirty="0" smtClean="0"/>
              <a:t>“ls” means “list”.  </a:t>
            </a:r>
          </a:p>
          <a:p>
            <a:r>
              <a:rPr lang="en-US" sz="4400" dirty="0" smtClean="0"/>
              <a:t>More on this later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33459" y="5293894"/>
            <a:ext cx="1046747" cy="4009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678530" y="5967663"/>
            <a:ext cx="1256628" cy="423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96097" y="5361880"/>
            <a:ext cx="84622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/>
              <a:t>?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506813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0"/>
            <a:ext cx="113792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24219" y="1690688"/>
            <a:ext cx="6677281" cy="4832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Now try just “date” without the</a:t>
            </a:r>
            <a:r>
              <a:rPr lang="en-US" sz="4400" dirty="0"/>
              <a:t> </a:t>
            </a:r>
            <a:r>
              <a:rPr lang="en-US" sz="4400" dirty="0" smtClean="0"/>
              <a:t>parentheses.</a:t>
            </a:r>
          </a:p>
          <a:p>
            <a:r>
              <a:rPr lang="en-US" sz="4400" dirty="0" smtClean="0"/>
              <a:t>What happens?</a:t>
            </a:r>
          </a:p>
          <a:p>
            <a:endParaRPr lang="en-US" sz="4400" dirty="0"/>
          </a:p>
          <a:p>
            <a:r>
              <a:rPr lang="en-US" sz="4400" dirty="0" smtClean="0">
                <a:solidFill>
                  <a:srgbClr val="7030A0"/>
                </a:solidFill>
              </a:rPr>
              <a:t>NB: parentheses are key to the execution of commands in R!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97627" y="5309936"/>
            <a:ext cx="1046747" cy="4009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3064" y="4840576"/>
            <a:ext cx="8462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/>
              <a:t>?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2000251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914" y="295025"/>
            <a:ext cx="6677281" cy="4832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NB: parentheses are key to the execution of commands in R!</a:t>
            </a:r>
          </a:p>
          <a:p>
            <a:endParaRPr lang="en-US" sz="4400" dirty="0"/>
          </a:p>
          <a:p>
            <a:r>
              <a:rPr lang="en-US" sz="4400" dirty="0" smtClean="0"/>
              <a:t>When things don’t, one of the 1</a:t>
            </a:r>
            <a:r>
              <a:rPr lang="en-US" sz="4400" baseline="30000" dirty="0" smtClean="0"/>
              <a:t>st</a:t>
            </a:r>
            <a:r>
              <a:rPr lang="en-US" sz="4400" dirty="0" smtClean="0"/>
              <a:t> things to check for are parentheses</a:t>
            </a:r>
          </a:p>
        </p:txBody>
      </p:sp>
    </p:spTree>
    <p:extLst>
      <p:ext uri="{BB962C8B-B14F-4D97-AF65-F5344CB8AC3E}">
        <p14:creationId xmlns:p14="http://schemas.microsoft.com/office/powerpoint/2010/main" val="292109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16" y="0"/>
            <a:ext cx="10515600" cy="1325563"/>
          </a:xfrm>
        </p:spPr>
        <p:txBody>
          <a:bodyPr/>
          <a:lstStyle/>
          <a:p>
            <a:r>
              <a:rPr lang="en-US" dirty="0" smtClean="0"/>
              <a:t>Why use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116" y="1460500"/>
            <a:ext cx="663742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Its free – for students, government, business, anyone</a:t>
            </a:r>
          </a:p>
          <a:p>
            <a:r>
              <a:rPr lang="en-US" dirty="0" smtClean="0"/>
              <a:t>Its free</a:t>
            </a:r>
          </a:p>
          <a:p>
            <a:r>
              <a:rPr lang="en-US" dirty="0" smtClean="0"/>
              <a:t>Its used by statisticians to develop new statistical techniques</a:t>
            </a:r>
          </a:p>
          <a:p>
            <a:r>
              <a:rPr lang="en-US" dirty="0" smtClean="0"/>
              <a:t>Its used by all ecological </a:t>
            </a:r>
            <a:r>
              <a:rPr lang="en-US" dirty="0"/>
              <a:t>statisticians </a:t>
            </a:r>
            <a:r>
              <a:rPr lang="en-US" dirty="0" smtClean="0"/>
              <a:t>develop new techniques (mark recapture, distance sampling)</a:t>
            </a:r>
          </a:p>
          <a:p>
            <a:r>
              <a:rPr lang="en-US" dirty="0" smtClean="0"/>
              <a:t>It allows stats, graphics, and modeling, all </a:t>
            </a:r>
            <a:r>
              <a:rPr lang="en-US" b="1" dirty="0" smtClean="0"/>
              <a:t>for free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9950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39326"/>
          </a:xfrm>
        </p:spPr>
        <p:txBody>
          <a:bodyPr>
            <a:normAutofit/>
          </a:bodyPr>
          <a:lstStyle/>
          <a:p>
            <a:r>
              <a:rPr lang="en-US" dirty="0" err="1" smtClean="0"/>
              <a:t>IIf</a:t>
            </a:r>
            <a:r>
              <a:rPr lang="en-US" dirty="0" smtClean="0"/>
              <a:t>) Interacting with R</a:t>
            </a:r>
            <a:br>
              <a:rPr lang="en-US" dirty="0" smtClean="0"/>
            </a:br>
            <a:r>
              <a:rPr lang="en-US" dirty="0" smtClean="0"/>
              <a:t>Executing </a:t>
            </a:r>
            <a:br>
              <a:rPr lang="en-US" dirty="0" smtClean="0"/>
            </a:br>
            <a:r>
              <a:rPr lang="en-US" dirty="0" smtClean="0"/>
              <a:t>commands from the</a:t>
            </a:r>
            <a:br>
              <a:rPr lang="en-US" dirty="0" smtClean="0"/>
            </a:br>
            <a:r>
              <a:rPr lang="en-US" dirty="0" smtClean="0"/>
              <a:t>SOURCE VIEWER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2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434"/>
          <a:stretch/>
        </p:blipFill>
        <p:spPr>
          <a:xfrm>
            <a:off x="4973053" y="365125"/>
            <a:ext cx="655052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56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121318"/>
            <a:ext cx="113792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5999" y="173371"/>
            <a:ext cx="5324837" cy="415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Type date &amp; instead of clicking “Run” </a:t>
            </a:r>
          </a:p>
          <a:p>
            <a:r>
              <a:rPr lang="en-US" sz="4400" dirty="0" smtClean="0"/>
              <a:t>put the curser right after the last parenthesis and press “</a:t>
            </a:r>
            <a:r>
              <a:rPr lang="en-US" sz="4400" dirty="0" err="1" smtClean="0"/>
              <a:t>Crlt+Enter</a:t>
            </a:r>
            <a:r>
              <a:rPr lang="en-US" sz="4400" dirty="0" smtClean="0"/>
              <a:t>”</a:t>
            </a:r>
          </a:p>
        </p:txBody>
      </p:sp>
      <p:pic>
        <p:nvPicPr>
          <p:cNvPr id="1026" name="Picture 2" descr="http://cdn6.bigcommerce.com/s-blhknq8/product_images/images/acer_c7_chromebook_keyboard_ke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263" y="4380407"/>
            <a:ext cx="5992574" cy="24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4566685" y="6522118"/>
            <a:ext cx="861578" cy="2700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1060440" y="5702633"/>
            <a:ext cx="970546" cy="406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805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71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547" y="2387182"/>
            <a:ext cx="10010274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Execute the command “</a:t>
            </a:r>
            <a:r>
              <a:rPr lang="en-US" sz="4400" dirty="0" err="1" smtClean="0">
                <a:solidFill>
                  <a:schemeClr val="accent1">
                    <a:lumMod val="75000"/>
                  </a:schemeClr>
                </a:solidFill>
              </a:rPr>
              <a:t>list.files</a:t>
            </a:r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()</a:t>
            </a:r>
            <a:r>
              <a:rPr lang="en-US" sz="4400" dirty="0" smtClean="0"/>
              <a:t>”</a:t>
            </a:r>
          </a:p>
          <a:p>
            <a:r>
              <a:rPr lang="en-US" sz="4400" dirty="0" smtClean="0"/>
              <a:t>This tells you what files are saved in your working directory (</a:t>
            </a:r>
            <a:r>
              <a:rPr lang="en-US" sz="4400" dirty="0" err="1" smtClean="0"/>
              <a:t>wd</a:t>
            </a:r>
            <a:r>
              <a:rPr lang="en-US" sz="4400" dirty="0" smtClean="0"/>
              <a:t>).  </a:t>
            </a:r>
          </a:p>
          <a:p>
            <a:r>
              <a:rPr lang="en-US" sz="4400" dirty="0" smtClean="0"/>
              <a:t>There should be the original </a:t>
            </a:r>
            <a:r>
              <a:rPr lang="en-US" sz="4400" dirty="0" err="1" smtClean="0"/>
              <a:t>xlsx</a:t>
            </a:r>
            <a:r>
              <a:rPr lang="en-US" sz="4400" dirty="0" smtClean="0"/>
              <a:t> &amp; </a:t>
            </a:r>
          </a:p>
          <a:p>
            <a:r>
              <a:rPr lang="en-US" sz="4400" dirty="0" smtClean="0"/>
              <a:t>the </a:t>
            </a:r>
            <a:r>
              <a:rPr lang="en-US" sz="4400" b="1" dirty="0" smtClean="0"/>
              <a:t>csv file </a:t>
            </a:r>
            <a:r>
              <a:rPr lang="en-US" sz="4400" dirty="0" smtClean="0"/>
              <a:t>you made.</a:t>
            </a:r>
          </a:p>
          <a:p>
            <a:r>
              <a:rPr lang="en-US" sz="4400" dirty="0" smtClean="0"/>
              <a:t>We will load the .csv file into 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572627" y="208547"/>
            <a:ext cx="330868" cy="57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1145254" y="-64273"/>
            <a:ext cx="330868" cy="57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27884" y="785857"/>
            <a:ext cx="667571" cy="31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095590" y="491058"/>
            <a:ext cx="667571" cy="31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30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792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378" y="0"/>
            <a:ext cx="11534274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Copy and paste the CSV file name from the </a:t>
            </a:r>
            <a:r>
              <a:rPr lang="en-US" sz="4400" dirty="0" err="1" smtClean="0"/>
              <a:t>consol</a:t>
            </a:r>
            <a:r>
              <a:rPr lang="en-US" sz="4400" dirty="0" smtClean="0"/>
              <a:t> in the source view</a:t>
            </a:r>
          </a:p>
          <a:p>
            <a:r>
              <a:rPr lang="en-US" sz="4400" dirty="0" smtClean="0"/>
              <a:t>Execute the command </a:t>
            </a:r>
          </a:p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read.csv(file = "</a:t>
            </a:r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Lab1_data_PA_eagles.csv</a:t>
            </a:r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")</a:t>
            </a:r>
            <a:endParaRPr lang="en-US" sz="4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35883" y="2927684"/>
            <a:ext cx="4323348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You must have the file name in quotation marks and include “.csv”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0770270" y="1523999"/>
            <a:ext cx="330868" cy="57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9823450" y="2646947"/>
            <a:ext cx="828508" cy="16042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0351504" y="2800767"/>
            <a:ext cx="600908" cy="11151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887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" y="745333"/>
            <a:ext cx="12192001" cy="2171594"/>
            <a:chOff x="-1" y="1177208"/>
            <a:chExt cx="12192001" cy="21715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533202"/>
              <a:ext cx="12192001" cy="1459606"/>
            </a:xfrm>
            <a:prstGeom prst="rect">
              <a:avLst/>
            </a:prstGeom>
          </p:spPr>
        </p:pic>
        <p:cxnSp>
          <p:nvCxnSpPr>
            <p:cNvPr id="3" name="Straight Arrow Connector 2"/>
            <p:cNvCxnSpPr/>
            <p:nvPr/>
          </p:nvCxnSpPr>
          <p:spPr>
            <a:xfrm flipH="1">
              <a:off x="4893088" y="1177208"/>
              <a:ext cx="549319" cy="7119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11249649" y="1177208"/>
              <a:ext cx="549319" cy="71198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10054511" y="2397590"/>
              <a:ext cx="545433" cy="95121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0" y="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Correct:</a:t>
            </a:r>
            <a:endParaRPr lang="en-US" sz="5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9989"/>
          <a:stretch/>
        </p:blipFill>
        <p:spPr>
          <a:xfrm>
            <a:off x="-12446" y="4523873"/>
            <a:ext cx="12482797" cy="14437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3239847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/>
              <a:t>InCorrect</a:t>
            </a:r>
            <a:r>
              <a:rPr lang="en-US" sz="5400" dirty="0" smtClean="0"/>
              <a:t>: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26467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87"/>
            <a:ext cx="6366660" cy="65770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2" y="1584334"/>
            <a:ext cx="9224210" cy="5324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happens when you execute the command </a:t>
            </a:r>
          </a:p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read.csv(file = "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Lab1_data_PA_eagles.csv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")</a:t>
            </a:r>
          </a:p>
          <a:p>
            <a:r>
              <a:rPr lang="en-US" sz="4400" dirty="0" smtClean="0"/>
              <a:t>Does this look the same as your excel data?  </a:t>
            </a:r>
          </a:p>
          <a:p>
            <a:r>
              <a:rPr lang="en-US" sz="4400" dirty="0" smtClean="0"/>
              <a:t>How is it different?</a:t>
            </a:r>
          </a:p>
          <a:p>
            <a:r>
              <a:rPr lang="en-US" sz="4400" dirty="0" smtClean="0"/>
              <a:t>What do the NAs mean?</a:t>
            </a:r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547568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7886"/>
          <a:stretch/>
        </p:blipFill>
        <p:spPr>
          <a:xfrm>
            <a:off x="127339" y="160338"/>
            <a:ext cx="2599819" cy="66976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 flipH="1">
            <a:off x="1123194" y="2101516"/>
            <a:ext cx="641438" cy="558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01119" y="1881146"/>
            <a:ext cx="4751641" cy="4908634"/>
            <a:chOff x="6926179" y="1700463"/>
            <a:chExt cx="4751641" cy="49086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6179" y="1700463"/>
              <a:ext cx="4751641" cy="49086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8247770" y="2101516"/>
              <a:ext cx="641438" cy="55896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563853" y="32001"/>
            <a:ext cx="5029200" cy="7540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The blanks in the Excel file have been changed to “NA”. </a:t>
            </a:r>
          </a:p>
          <a:p>
            <a:r>
              <a:rPr lang="en-US" sz="4400" dirty="0" smtClean="0"/>
              <a:t>“NA” means “does not apply” or “missing data”.  </a:t>
            </a:r>
            <a:endParaRPr lang="en-US" sz="4400" dirty="0"/>
          </a:p>
          <a:p>
            <a:r>
              <a:rPr lang="en-US" sz="4400" b="1" dirty="0" smtClean="0"/>
              <a:t>“NA” are very important and they will be discussed later.</a:t>
            </a:r>
          </a:p>
          <a:p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3545539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265698"/>
            <a:ext cx="11379200" cy="640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379" y="265698"/>
            <a:ext cx="9105954" cy="161582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300" dirty="0" smtClean="0"/>
              <a:t>Now type this:</a:t>
            </a:r>
          </a:p>
          <a:p>
            <a:r>
              <a:rPr lang="en-US" sz="3300" dirty="0" smtClean="0">
                <a:solidFill>
                  <a:schemeClr val="accent1">
                    <a:lumMod val="75000"/>
                  </a:schemeClr>
                </a:solidFill>
              </a:rPr>
              <a:t>eagles &lt;- read.csv(file = "</a:t>
            </a:r>
            <a:r>
              <a:rPr lang="en-US" sz="3300" dirty="0" smtClean="0">
                <a:solidFill>
                  <a:schemeClr val="accent1">
                    <a:lumMod val="75000"/>
                  </a:schemeClr>
                </a:solidFill>
              </a:rPr>
              <a:t>Lab1_data_PA_eagles.csv</a:t>
            </a:r>
            <a:r>
              <a:rPr lang="en-US" sz="3300" dirty="0" smtClean="0">
                <a:solidFill>
                  <a:schemeClr val="accent1">
                    <a:lumMod val="75000"/>
                  </a:schemeClr>
                </a:solidFill>
              </a:rPr>
              <a:t>")</a:t>
            </a:r>
          </a:p>
          <a:p>
            <a:r>
              <a:rPr lang="en-US" sz="3300" dirty="0" smtClean="0"/>
              <a:t>What happens when you execute this command?</a:t>
            </a:r>
            <a:endParaRPr lang="en-US" sz="3300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1417386" y="1267326"/>
            <a:ext cx="700172" cy="3208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723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9583" r="69549" b="6407"/>
          <a:stretch/>
        </p:blipFill>
        <p:spPr>
          <a:xfrm>
            <a:off x="280781" y="0"/>
            <a:ext cx="11911219" cy="882317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2695320" y="640430"/>
            <a:ext cx="753733" cy="7071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93431" y="757463"/>
            <a:ext cx="7956885" cy="24314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800" dirty="0" smtClean="0">
                <a:solidFill>
                  <a:schemeClr val="accent1">
                    <a:lumMod val="75000"/>
                  </a:schemeClr>
                </a:solidFill>
              </a:rPr>
              <a:t>“&lt;-” is called the “assignment operator”.  </a:t>
            </a:r>
          </a:p>
          <a:p>
            <a:r>
              <a:rPr lang="en-US" sz="3800" dirty="0" smtClean="0">
                <a:solidFill>
                  <a:schemeClr val="accent1">
                    <a:lumMod val="75000"/>
                  </a:schemeClr>
                </a:solidFill>
              </a:rPr>
              <a:t>It is a special type of R command</a:t>
            </a:r>
          </a:p>
          <a:p>
            <a:endParaRPr lang="en-US" sz="3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98992" y="640432"/>
            <a:ext cx="4940" cy="5086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08607" y="5011341"/>
            <a:ext cx="7956885" cy="18466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800" dirty="0" smtClean="0">
                <a:solidFill>
                  <a:schemeClr val="accent1">
                    <a:lumMod val="75000"/>
                  </a:schemeClr>
                </a:solidFill>
              </a:rPr>
              <a:t>You have “assigned” the data from your file to the “object” named “eagles”</a:t>
            </a:r>
          </a:p>
          <a:p>
            <a:endParaRPr lang="en-US" sz="38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2372014" y="465221"/>
            <a:ext cx="700172" cy="3208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dn6.bigcommerce.com/s-blhknq8/product_images/images/acer_c7_chromebook_keyboard_ke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6" t="52857"/>
          <a:stretch/>
        </p:blipFill>
        <p:spPr bwMode="auto">
          <a:xfrm>
            <a:off x="3779650" y="2555158"/>
            <a:ext cx="5717276" cy="222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81600" y="3064388"/>
            <a:ext cx="818147" cy="76967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F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96926" y="2521942"/>
            <a:ext cx="2695074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“&lt;“ is usually </a:t>
            </a:r>
          </a:p>
          <a:p>
            <a:r>
              <a:rPr lang="en-US" sz="2400" dirty="0" smtClean="0"/>
              <a:t>Shares The </a:t>
            </a:r>
          </a:p>
          <a:p>
            <a:r>
              <a:rPr lang="en-US" sz="2400" dirty="0" smtClean="0"/>
              <a:t>comma ( , ) Key</a:t>
            </a:r>
          </a:p>
          <a:p>
            <a:r>
              <a:rPr lang="en-US" sz="2400" dirty="0" smtClean="0"/>
              <a:t>Type “shift + , “ </a:t>
            </a:r>
          </a:p>
          <a:p>
            <a:r>
              <a:rPr lang="en-US" sz="2400" dirty="0" smtClean="0"/>
              <a:t>To get it</a:t>
            </a:r>
          </a:p>
        </p:txBody>
      </p:sp>
    </p:spTree>
    <p:extLst>
      <p:ext uri="{BB962C8B-B14F-4D97-AF65-F5344CB8AC3E}">
        <p14:creationId xmlns:p14="http://schemas.microsoft.com/office/powerpoint/2010/main" val="531918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265698"/>
            <a:ext cx="11379200" cy="640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05333" y="265698"/>
            <a:ext cx="5494709" cy="1615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3300" dirty="0" smtClean="0"/>
              <a:t>If you type just “eagles” and </a:t>
            </a:r>
          </a:p>
          <a:p>
            <a:r>
              <a:rPr lang="en-US" sz="3300" dirty="0" smtClean="0"/>
              <a:t>execute it as a command what </a:t>
            </a:r>
          </a:p>
          <a:p>
            <a:r>
              <a:rPr lang="en-US" sz="3300" dirty="0" smtClean="0"/>
              <a:t>Happens?</a:t>
            </a:r>
            <a:endParaRPr lang="en-US" sz="33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636541" y="3186616"/>
            <a:ext cx="641438" cy="558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40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eg;base64,/9j/4AAQSkZJRgABAQAAAQABAAD/2wCEAAkGBwgHBgkIBwgKCgkLDRYPDQwMDRsUFRAWIB0iIiAdHx8kKDQsJCYxJx8fLT0tMTU3Ojo6Iys/RD84QzQ5OjcBCgoKDQwNGg8PGjclHyU3Nzc3Nzc3Nzc3Nzc3Nzc3Nzc3Nzc3Nzc3Nzc3Nzc3Nzc3Nzc3Nzc3Nzc3Nzc3Nzc3N//AABEIAG4AbgMBIgACEQEDEQH/xAAcAAACAgMBAQAAAAAAAAAAAAAAAQMGAgQFBwj/xAA3EAABAwMDAgUDAwIEBwAAAAABAgMEAAURBhIhMUEHEyJRYRRxgRUjkVKhMkLB8SQ0YnKx0fD/xAAZAQADAQEBAAAAAAAAAAAAAAAAAQIDBAX/xAAhEQACAgICAgMBAAAAAAAAAAAAAQIREiEDMRMiMkGBBP/aAAwDAQACEQMRAD8AoFFKivWPDHRSooAdFKigB0UqKAHRSooAdFKigB0UqKAFRSzRmkUOisCtIOCRn70woHkEGgDKilmjNADopZozQA6KWaM0AOilmjNADopZozQBjV+8M9DI1GV3G6bxbWl7UtpOC+odeeyR8dT9jVAzX0X4WqZVoS1eRjAQsLx/VvVn+9Yc8nGOjp/ngpT2YXy/aX0RGbjLYZacUnKIkVlJWR7npgfJPOD1qh3nVOhtTbm7haZlveP+Cc00jcg+6gk5UPgg1x9LRIervECUjUzrgL5dWG/MKC44CAG89RhOeBz6Ki8RNGuaVnh2KFuWqQrDK1cltX9Cj/cHuPsTWcYRTpvZpOc3G0lRWbjEMGW4wp1t5KeUPNnKHEnkKHwR/HTtVtsPhlqC8RUSlhiCy4NyPqVHeodjtA4/OKq9iUwL7bDNKRGEtrzd3QI3jdn4xnNeseL0LVEh+K9ZzMctiGiHGoalbg5k8qSk5UCNuOuMHpmtZyaaijLjhFpyaKdfvDLUFniuSkhiaw2Ny/p1HekdztI5H2zVUt0GXdJjcO3R1yJDv+BtHf8A0A+TVt0Vr2bpmXIj3kzZcVSP+XcVlbS89RvPAxnI+1TaI1ZYdO3S9z3YsoKlLP0iENpPlt5UraeeOdvT+kUsppP7DHjbVaNmN4P31xoLfmwGVn/JuUrH3OKrWqNHXjTHlruLTa2HFbUPsK3IJ9jkAg/cVpPXu+3ecp5c+c/KcVuKWHF8H2SlPQfAr1O5i5yPBd86hbd+uQgH98YcwHRsKu+cY68+9JynFq2Uocc06XR57pfRN71M2X4LTbUUK2/USFFKSR1CcAk4+2Pmu7P8I9QR2S5FfhSyBny0rKFH7ZGP5Iq23eNdJvhfaW9GrWP2mS4iOvY4tvYdwB992CR1OD9j5tY9R3zSl8YenruKGt/78SSVjzEd/Svv7H3oU5ytpjfHxxpNfpXn2XYz7jEhtTTzailaFjBSR1BFR13tcXyHqLUC7nAiuxkutIDiXcZUsZG7gnttH4rgZrZNtbOeSSdIVeheE2sUWWabRcVhMCW5ltxR4ZcPHP8A0nj7H7mvO6ycbWhKFLSQlxJUgnooA4OPyCKmUVJUyoScHaPUPFfR7lulq1LZ0qSypwOSQ2cFhzPDifgnGfY89+LXo67xfELScmDeWUrfbAZlAcbjjKXE+x4/BB+K8+g+Jk5jST9klxEy3VNKYblOL6NkY9Qx6iB/PGe+bh4I2KTb7TMucptTYnlAZSoYJbTnCsfJVx8DPeuaaah7dro6oNOfr0+zyy76em2/Ur9hQ0qRKS7saCBy6CMpI+4qwwNbau0e4m2T070tJTtjTkZUhHYBQOcffNdPxKdLetXr3b5TCHrUI6VNqPK3Ad2PthQH811rlI0N4hNMzJ1z/SbihAQvzHktKA67TvG1YyTgjnntWjlaWS0QoYt4umbWndZ2bXkhNlvtlaTIcSot7j5iFYGThWApJxk/jrWpZdA2ezTr/cr0gyrfbFksNODcNgbDhKh/mICsAH2z3pWmNoLQz6rqm+/qU1CClpKHUOlORztSjgE9MqPeoNI+INuuUq9QtUFMeLc3VLbKz6EoKAgtqPb0pHPTJPTis6e8OjVNaz7OZK8W7g2C1Y7Tb4McH0JUgrO3twkpANWGTdp158F59xurgXId3kqCQkbQ8AMAdsCuU9o/w8hKMqRqrzow9QYbltLKh7egbj+Oa70PUWlNU6Xn2RctmzQk/sNIddQ0ryhgpUArjqDxz805Y6xQo5bUmefQLprDQaGgW3YsWQSptiUgLaWeMkDOR1HQjrVttHivGubjcHUtoY8h4hCnUetAzxlSFDp+TWUTUGlNV2VNg1LM+nehuFDEtawjzAk7UuJXjaCU4yDx7D2gi6T8PbTIROmapamNskLSwZTSgrHIylA3K+w6024v5LYkpJ+r0cLxZ0xD09dortsb8qNNQtXkjo2tJGcfB3DjtzVGq8eJN8RqpTF1iuoTBjqUww0sYcVk+pZHbOBgdcDPxVFrbjvFWc/Klm6FmrDpfUUe2bod6tzV0tLit6o7iQVNLxje2T0OOCOM+4qu0U2k1TEm07R7NY3/AAobUJjCIzToOdk3zVFB+ErJH8VPqjxbtsWM4zp0KmS1AgPLbKWmz784KvsOPmvEqagU43DGaz8MbtuzXzyqkqM5D7sl9yRIcU686srW4vkqUTkmsSCOoxWQSHXUoaTgqOPzUimiJQZkrCADgq7AYrUxIlJKQM9D0xQUkJCuxqQJZEry1u5ZCiN49qSG21yvK83a1k4Wfaiwojwcbsce+KVTJaW46qOwfMAJwRxkDvUZwkKQpPrBxRYjGijadu7HFKgB0ZpUUAKilmsklOw5HqPQ0rKGoJCQQSSeoqZ5hbXkL3JcLgBSkc/j5rBCmPpnElpReJylXsP/ALNThEXyIior6hNU4AsK4Snng5++KASJfLTIufl3A/Q+nnIx06f71jHUyy1LckxVyW15Q0/ghIVz39+nzxXU+nXGvj7F0jLuz6mMoEcElPzgYx/p+aG4cxOmLeqZNZatMmWEKSkZcbG45J+2Ccdf/FTZWJrJhT47bdpcgth6adzS1KGQO/I9sVi5DmuMuWtq3JVIhqK3XEEE45/9/wBulbzibCi4zkS7zNkNx2U/QPoUVHdjOMgdjjHQdajjIgeTbhCvT8e4zVeXOLhO1APX278DnnPalY6OU8uKoxBAC2XMBLrilcZOOc/zWT7SLbNcZeDcr08Eds11ZcK4otdwtsIMzLXb3t7ktsAE8bjjnkjPOM9Paoo6GzdwrSrLj4SwSsPcYPfqR8U7E4nFbYdcjuOoH7aDzzWBCQgEKye4rZMZS7e9MMlCT5uFM9CTn2/NQviOEMllalKI9YPY07JoiooWpJV6BgUs07EJJwQSMip21uMrTKQ36AeCRxUAUAggp5PQ1uW1p2e+1AL2xokq6ZxjJpFUbkb9RgzGXkNNeZP9LaVdMqI/jqK24ttnLRK081bWHZ2Q6X9wGxPHc/x+ela8K3NOtXYS5EguW5vLJQrgYz7/ACBx96YmRI9hamRlTmr0p5SHZSXj6kdSOv8ATt/I61LZaR1bSUN3C2I0wh6JNUDGnSJKCppKyAcE8jOUnGMZ4FBZs9lPmSWHrndoM1SpgSlRYUg5wTxtHVPzuGOlbt/aNpiuWO1uK/TFxkzZgfwXCMjIQr3O0cHv0NRw1Im3idpvS2INumxv+I+qQXFA7Tu2+onlJSOT7kYqLNKo6KI9+VLds8e0WuClTouTaXFbgkJUn08cZ3AZ44B+1aUuXcpVrdmz7DEkIvj6ENqjnLqQBjAGCc4Qog54OSa15NojItUWZdJtwfmIuRgPLS7keWlZSUpzyBgcfJrbFlEV+8T7LcJUZux5XGYd/cSFeXuX1PQgke/NLQ9mpLgwZTd3Fglv21CNjRtTxIXIc7jbuzzkJx7g9jWM1t2fMmvOeRp2Tb4gSpgHBd6nqMcdAMZ6iobPMRqJ5mA2wlvUj0syP1RWBtCfV2+BgJ6d6kmKbunnxlspe1JbXlPS5jx/adQ2ojakDqMbRt2gcHnmmT2V9SYD8WELfFkuzE+qUkAkKA64xn+RUbr8ZU0yY8IiKBjYRwDj+PxVjnyrs9Gb1awuLH+pP0oaQkk4BIyc9TlJ/GK410jzbMtVnW604h4B4qSD3Pz/ANtWmZtHJ3o3r9IwTwPasKmdkqdYaaUhADXcDk1CpQUfSMCqJP/Z"/>
          <p:cNvSpPr>
            <a:spLocks noChangeAspect="1" noChangeArrowheads="1"/>
          </p:cNvSpPr>
          <p:nvPr/>
        </p:nvSpPr>
        <p:spPr bwMode="auto">
          <a:xfrm>
            <a:off x="-1308936" y="63793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excel logo"/>
          <p:cNvSpPr>
            <a:spLocks noChangeAspect="1" noChangeArrowheads="1"/>
          </p:cNvSpPr>
          <p:nvPr/>
        </p:nvSpPr>
        <p:spPr bwMode="auto">
          <a:xfrm>
            <a:off x="-229436" y="9945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Image result for excel logo"/>
          <p:cNvSpPr>
            <a:spLocks noChangeAspect="1" noChangeArrowheads="1"/>
          </p:cNvSpPr>
          <p:nvPr/>
        </p:nvSpPr>
        <p:spPr bwMode="auto">
          <a:xfrm>
            <a:off x="-77036" y="11469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8" name="Picture 12" descr="Excel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8" y="2405546"/>
            <a:ext cx="1629641" cy="162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271462" y="1692358"/>
            <a:ext cx="1659132" cy="2959852"/>
            <a:chOff x="3100136" y="7937"/>
            <a:chExt cx="3524250" cy="6287180"/>
          </a:xfrm>
        </p:grpSpPr>
        <p:pic>
          <p:nvPicPr>
            <p:cNvPr id="4100" name="Picture 4" descr="Image result for SAS Institu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136" y="959906"/>
              <a:ext cx="352425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Image result for minitab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136" y="7937"/>
              <a:ext cx="3524250" cy="748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Image result for sps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9078" y="2558100"/>
              <a:ext cx="2426366" cy="2426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Image result for stat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461" y="5380717"/>
              <a:ext cx="28956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14" name="Picture 18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272" y="2857985"/>
            <a:ext cx="2470485" cy="70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014271" y="1585321"/>
            <a:ext cx="3956701" cy="3953653"/>
            <a:chOff x="8288830" y="252231"/>
            <a:chExt cx="3956701" cy="3953653"/>
          </a:xfrm>
        </p:grpSpPr>
        <p:pic>
          <p:nvPicPr>
            <p:cNvPr id="4116" name="Picture 20" descr="Image result for Matlab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830" y="252231"/>
              <a:ext cx="3956701" cy="1498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8" name="Picture 22" descr="http://webschoolofscience.com/store/images/ape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9874" y="1586509"/>
              <a:ext cx="1962150" cy="261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191082" y="3705727"/>
              <a:ext cx="1699733" cy="3689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RAMAS </a:t>
              </a:r>
              <a:r>
                <a:rPr lang="en-US" dirty="0" err="1" smtClean="0"/>
                <a:t>ecolab</a:t>
              </a:r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76978" y="328610"/>
            <a:ext cx="103945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A very well-funded scientist might use all of these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96564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2" y="233614"/>
            <a:ext cx="11379200" cy="6400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34483" y="265698"/>
            <a:ext cx="5453994" cy="415498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300" dirty="0" smtClean="0"/>
              <a:t>Execute the list command </a:t>
            </a:r>
          </a:p>
          <a:p>
            <a:r>
              <a:rPr lang="en-US" sz="3300" dirty="0" smtClean="0">
                <a:solidFill>
                  <a:schemeClr val="accent1">
                    <a:lumMod val="75000"/>
                  </a:schemeClr>
                </a:solidFill>
              </a:rPr>
              <a:t>ls() </a:t>
            </a:r>
            <a:r>
              <a:rPr lang="en-US" sz="3300" dirty="0" smtClean="0"/>
              <a:t>again In the console </a:t>
            </a:r>
          </a:p>
          <a:p>
            <a:r>
              <a:rPr lang="en-US" sz="3300" dirty="0" smtClean="0"/>
              <a:t>you see</a:t>
            </a:r>
          </a:p>
          <a:p>
            <a:r>
              <a:rPr lang="en-US" sz="3300" dirty="0" smtClean="0"/>
              <a:t>“eagles”.  </a:t>
            </a:r>
          </a:p>
          <a:p>
            <a:endParaRPr lang="en-US" sz="3300" dirty="0"/>
          </a:p>
          <a:p>
            <a:r>
              <a:rPr lang="en-US" sz="3300" dirty="0" smtClean="0"/>
              <a:t>This means that the</a:t>
            </a:r>
          </a:p>
          <a:p>
            <a:r>
              <a:rPr lang="en-US" sz="3300" dirty="0" smtClean="0"/>
              <a:t>Object you assigned your data </a:t>
            </a:r>
          </a:p>
          <a:p>
            <a:r>
              <a:rPr lang="en-US" sz="3300" dirty="0" smtClean="0"/>
              <a:t>is now in your “workspace.”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645750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Interacting with data “objects” in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51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9" y="1580899"/>
            <a:ext cx="7198122" cy="400175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5823530" y="5229098"/>
            <a:ext cx="753733" cy="7071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5267" y="240632"/>
            <a:ext cx="718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Execute the command “</a:t>
            </a:r>
            <a:r>
              <a:rPr lang="en-US" sz="3200" dirty="0" smtClean="0">
                <a:solidFill>
                  <a:srgbClr val="0070C0"/>
                </a:solidFill>
              </a:rPr>
              <a:t>summary(eagles)</a:t>
            </a:r>
            <a:r>
              <a:rPr lang="en-US" sz="3200" dirty="0" smtClean="0"/>
              <a:t>”</a:t>
            </a:r>
          </a:p>
          <a:p>
            <a:r>
              <a:rPr lang="en-US" sz="3200" dirty="0" smtClean="0"/>
              <a:t>DO NOT put the “</a:t>
            </a:r>
            <a:r>
              <a:rPr lang="en-US" sz="3200" dirty="0" smtClean="0">
                <a:solidFill>
                  <a:srgbClr val="0070C0"/>
                </a:solidFill>
              </a:rPr>
              <a:t>&gt;</a:t>
            </a:r>
            <a:r>
              <a:rPr lang="en-US" sz="3200" dirty="0" smtClean="0"/>
              <a:t>” in front of 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7218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4" y="192506"/>
            <a:ext cx="2422859" cy="61392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57557" y="465219"/>
            <a:ext cx="5778359" cy="46628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300" dirty="0" smtClean="0"/>
              <a:t>Execute these commands</a:t>
            </a:r>
          </a:p>
          <a:p>
            <a:r>
              <a:rPr lang="en-US" sz="3300" dirty="0" smtClean="0"/>
              <a:t>dim(eagles), </a:t>
            </a:r>
          </a:p>
          <a:p>
            <a:r>
              <a:rPr lang="en-US" sz="3300" dirty="0" smtClean="0"/>
              <a:t>head(</a:t>
            </a:r>
            <a:r>
              <a:rPr lang="en-US" sz="3300" dirty="0" err="1" smtClean="0"/>
              <a:t>eagls</a:t>
            </a:r>
            <a:r>
              <a:rPr lang="en-US" sz="3300" dirty="0" smtClean="0"/>
              <a:t>) </a:t>
            </a:r>
          </a:p>
          <a:p>
            <a:r>
              <a:rPr lang="en-US" sz="3300" dirty="0" smtClean="0"/>
              <a:t>tail(eagles)</a:t>
            </a:r>
          </a:p>
          <a:p>
            <a:endParaRPr lang="en-US" sz="3300" dirty="0" smtClean="0"/>
          </a:p>
          <a:p>
            <a:r>
              <a:rPr lang="en-US" sz="3300" dirty="0" smtClean="0"/>
              <a:t>Try executing them directly from the console &amp; also from the source viewer using “</a:t>
            </a:r>
            <a:r>
              <a:rPr lang="en-US" sz="3300" dirty="0" err="1" smtClean="0"/>
              <a:t>Cntl+Enter</a:t>
            </a:r>
            <a:r>
              <a:rPr lang="en-US" sz="3300" dirty="0" smtClean="0"/>
              <a:t>”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914647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24588"/>
            <a:ext cx="4233304" cy="65115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60715" y="224588"/>
            <a:ext cx="6119560" cy="567847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300" dirty="0" smtClean="0"/>
              <a:t>Call up help for </a:t>
            </a:r>
            <a:r>
              <a:rPr lang="en-US" sz="3300" dirty="0" smtClean="0">
                <a:solidFill>
                  <a:srgbClr val="0070C0"/>
                </a:solidFill>
              </a:rPr>
              <a:t>dim() </a:t>
            </a:r>
            <a:r>
              <a:rPr lang="en-US" sz="3300" dirty="0" smtClean="0"/>
              <a:t>by typing </a:t>
            </a:r>
          </a:p>
          <a:p>
            <a:r>
              <a:rPr lang="en-US" sz="3300" dirty="0" smtClean="0"/>
              <a:t>“</a:t>
            </a:r>
            <a:r>
              <a:rPr lang="en-US" sz="3300" dirty="0" smtClean="0">
                <a:solidFill>
                  <a:srgbClr val="0070C0"/>
                </a:solidFill>
              </a:rPr>
              <a:t>?dim</a:t>
            </a:r>
            <a:r>
              <a:rPr lang="en-US" sz="3300" dirty="0" smtClean="0"/>
              <a:t>”</a:t>
            </a:r>
          </a:p>
          <a:p>
            <a:endParaRPr lang="en-US" sz="3300" dirty="0"/>
          </a:p>
          <a:p>
            <a:r>
              <a:rPr lang="en-US" sz="3300" dirty="0" smtClean="0"/>
              <a:t>Unfortunately, the help files for R</a:t>
            </a:r>
          </a:p>
          <a:p>
            <a:r>
              <a:rPr lang="en-US" sz="3300" dirty="0" smtClean="0"/>
              <a:t>Are designed w/programmers in</a:t>
            </a:r>
          </a:p>
          <a:p>
            <a:r>
              <a:rPr lang="en-US" sz="3300" dirty="0" smtClean="0"/>
              <a:t>Mind and are typically very </a:t>
            </a:r>
          </a:p>
          <a:p>
            <a:r>
              <a:rPr lang="en-US" sz="3300" dirty="0" smtClean="0"/>
              <a:t>Encyclopedic.  You can usually get</a:t>
            </a:r>
          </a:p>
          <a:p>
            <a:r>
              <a:rPr lang="en-US" sz="3300" dirty="0" smtClean="0"/>
              <a:t>Some useful information from </a:t>
            </a:r>
          </a:p>
          <a:p>
            <a:r>
              <a:rPr lang="en-US" sz="3300" dirty="0" smtClean="0"/>
              <a:t>Them but often it can be hard</a:t>
            </a:r>
          </a:p>
          <a:p>
            <a:r>
              <a:rPr lang="en-US" sz="3300" dirty="0" smtClean="0"/>
              <a:t>When you are a beginner to find</a:t>
            </a:r>
          </a:p>
          <a:p>
            <a:r>
              <a:rPr lang="en-US" sz="3300" dirty="0" smtClean="0"/>
              <a:t>What you need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085719" y="2294021"/>
            <a:ext cx="882070" cy="879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875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445"/>
            <a:ext cx="11379200" cy="640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19031" y="401051"/>
            <a:ext cx="6339236" cy="364715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300" dirty="0" smtClean="0"/>
              <a:t>You can often find information </a:t>
            </a:r>
          </a:p>
          <a:p>
            <a:r>
              <a:rPr lang="en-US" sz="3300" dirty="0" smtClean="0"/>
              <a:t>Online, </a:t>
            </a:r>
            <a:r>
              <a:rPr lang="en-US" sz="3300" dirty="0" err="1" smtClean="0"/>
              <a:t>eg</a:t>
            </a:r>
            <a:r>
              <a:rPr lang="en-US" sz="3300" dirty="0" smtClean="0"/>
              <a:t>, by googling </a:t>
            </a:r>
          </a:p>
          <a:p>
            <a:r>
              <a:rPr lang="en-US" sz="3300" dirty="0" smtClean="0"/>
              <a:t>“R dim command”</a:t>
            </a:r>
          </a:p>
          <a:p>
            <a:endParaRPr lang="en-US" sz="3300" dirty="0"/>
          </a:p>
          <a:p>
            <a:r>
              <a:rPr lang="en-US" sz="3300" dirty="0" smtClean="0"/>
              <a:t>Usually the R help file will come up</a:t>
            </a:r>
          </a:p>
          <a:p>
            <a:endParaRPr lang="en-US" sz="3300" dirty="0"/>
          </a:p>
          <a:p>
            <a:r>
              <a:rPr lang="en-US" sz="3300" dirty="0" smtClean="0"/>
              <a:t>Other information will also show up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508078" y="2224627"/>
            <a:ext cx="910953" cy="5827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4479567" y="3561715"/>
            <a:ext cx="939464" cy="208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816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Interacting w/ data in R: plotting the number of eagles in PA</a:t>
            </a:r>
            <a:endParaRPr lang="en-US" dirty="0"/>
          </a:p>
        </p:txBody>
      </p:sp>
      <p:pic>
        <p:nvPicPr>
          <p:cNvPr id="3" name="Picture 2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26" y="1690688"/>
            <a:ext cx="3668395" cy="45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112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60716" y="224588"/>
            <a:ext cx="5906696" cy="36471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300" dirty="0" smtClean="0"/>
              <a:t>If you want to make a plot of the number of eagles over time in PA, what command do you think will do it?</a:t>
            </a:r>
          </a:p>
          <a:p>
            <a:endParaRPr lang="en-US" sz="3300" dirty="0"/>
          </a:p>
          <a:p>
            <a:r>
              <a:rPr lang="en-US" sz="3300" dirty="0" smtClean="0"/>
              <a:t>Many R commands use fairly</a:t>
            </a:r>
          </a:p>
          <a:p>
            <a:r>
              <a:rPr lang="en-US" sz="3300" dirty="0" smtClean="0"/>
              <a:t>Simple language…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29" y="84968"/>
            <a:ext cx="4533650" cy="67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98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0716" y="224588"/>
            <a:ext cx="5906696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300" dirty="0" smtClean="0"/>
              <a:t>Execute the command</a:t>
            </a:r>
          </a:p>
          <a:p>
            <a:r>
              <a:rPr lang="en-US" sz="3300" dirty="0" smtClean="0">
                <a:solidFill>
                  <a:srgbClr val="0070C0"/>
                </a:solidFill>
              </a:rPr>
              <a:t>plot(</a:t>
            </a:r>
            <a:r>
              <a:rPr lang="en-US" sz="3300" dirty="0" err="1" smtClean="0">
                <a:solidFill>
                  <a:srgbClr val="0070C0"/>
                </a:solidFill>
              </a:rPr>
              <a:t>count~year</a:t>
            </a:r>
            <a:r>
              <a:rPr lang="en-US" sz="3300" dirty="0" smtClean="0">
                <a:solidFill>
                  <a:srgbClr val="0070C0"/>
                </a:solidFill>
              </a:rPr>
              <a:t>, data = eagles)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88"/>
            <a:ext cx="5430981" cy="6625640"/>
          </a:xfrm>
          <a:prstGeom prst="rect">
            <a:avLst/>
          </a:prstGeom>
        </p:spPr>
      </p:pic>
      <p:pic>
        <p:nvPicPr>
          <p:cNvPr id="6" name="Picture 2" descr="http://cdn6.bigcommerce.com/s-blhknq8/product_images/images/acer_c7_chromebook_keyboard_ke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"/>
          <a:stretch/>
        </p:blipFill>
        <p:spPr bwMode="auto">
          <a:xfrm>
            <a:off x="5263799" y="4043523"/>
            <a:ext cx="6655486" cy="272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315326" y="4629238"/>
            <a:ext cx="948472" cy="4079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36513" y="4629238"/>
            <a:ext cx="1098156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800" b="1" dirty="0" smtClean="0"/>
              <a:t>~</a:t>
            </a:r>
            <a:endParaRPr lang="en-US" sz="10800" b="1" dirty="0"/>
          </a:p>
        </p:txBody>
      </p:sp>
    </p:spTree>
    <p:extLst>
      <p:ext uri="{BB962C8B-B14F-4D97-AF65-F5344CB8AC3E}">
        <p14:creationId xmlns:p14="http://schemas.microsoft.com/office/powerpoint/2010/main" val="2790978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0716" y="224588"/>
            <a:ext cx="5906696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300" dirty="0" smtClean="0"/>
              <a:t>Execute the command</a:t>
            </a:r>
          </a:p>
          <a:p>
            <a:r>
              <a:rPr lang="en-US" sz="3300" dirty="0" smtClean="0">
                <a:solidFill>
                  <a:srgbClr val="0070C0"/>
                </a:solidFill>
              </a:rPr>
              <a:t>plot(</a:t>
            </a:r>
            <a:r>
              <a:rPr lang="en-US" sz="3300" dirty="0" err="1" smtClean="0">
                <a:solidFill>
                  <a:srgbClr val="0070C0"/>
                </a:solidFill>
              </a:rPr>
              <a:t>count~year</a:t>
            </a:r>
            <a:r>
              <a:rPr lang="en-US" sz="3300" dirty="0" smtClean="0">
                <a:solidFill>
                  <a:srgbClr val="0070C0"/>
                </a:solidFill>
              </a:rPr>
              <a:t>, data = eagles)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88"/>
            <a:ext cx="5430981" cy="662564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739874" y="1332584"/>
            <a:ext cx="641684" cy="5775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26707" y="1332584"/>
            <a:ext cx="5610" cy="22650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8483076" y="1332584"/>
            <a:ext cx="1211178" cy="19843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79150" y="2132803"/>
            <a:ext cx="2012556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command</a:t>
            </a:r>
            <a:endParaRPr lang="en-US" sz="3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91706" y="3597680"/>
            <a:ext cx="2012556" cy="27084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What we want on the </a:t>
            </a:r>
            <a:r>
              <a:rPr lang="en-US" sz="3400" b="1" u="sng" dirty="0" smtClean="0"/>
              <a:t>y axis</a:t>
            </a:r>
          </a:p>
          <a:p>
            <a:r>
              <a:rPr lang="en-US" sz="3400" b="1" dirty="0" smtClean="0"/>
              <a:t>(vertical)</a:t>
            </a:r>
          </a:p>
          <a:p>
            <a:endParaRPr lang="en-US" sz="3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014064" y="3316943"/>
            <a:ext cx="2504168" cy="27084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What we want on the </a:t>
            </a:r>
            <a:r>
              <a:rPr lang="en-US" sz="3400" b="1" u="sng" dirty="0"/>
              <a:t>x</a:t>
            </a:r>
            <a:r>
              <a:rPr lang="en-US" sz="3400" b="1" u="sng" dirty="0" smtClean="0"/>
              <a:t> axis</a:t>
            </a:r>
          </a:p>
          <a:p>
            <a:r>
              <a:rPr lang="en-US" sz="3400" b="1" dirty="0" smtClean="0"/>
              <a:t>(horizontal)</a:t>
            </a:r>
          </a:p>
          <a:p>
            <a:endParaRPr lang="en-US" sz="3400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0565267" y="1332585"/>
            <a:ext cx="710734" cy="9921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745013" y="2324763"/>
            <a:ext cx="2012556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data</a:t>
            </a:r>
            <a:endParaRPr 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15639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eg;base64,/9j/4AAQSkZJRgABAQAAAQABAAD/2wCEAAkGBwgHBgkIBwgKCgkLDRYPDQwMDRsUFRAWIB0iIiAdHx8kKDQsJCYxJx8fLT0tMTU3Ojo6Iys/RD84QzQ5OjcBCgoKDQwNGg8PGjclHyU3Nzc3Nzc3Nzc3Nzc3Nzc3Nzc3Nzc3Nzc3Nzc3Nzc3Nzc3Nzc3Nzc3Nzc3Nzc3Nzc3N//AABEIAG4AbgMBIgACEQEDEQH/xAAcAAACAgMBAQAAAAAAAAAAAAAAAQMGAgQFBwj/xAA3EAABAwMDAgUDAwIEBwAAAAABAgMEAAURBhIhMUEHEyJRYRRxgRUjkVKhMkLB8SQ0YnKx0fD/xAAZAQADAQEBAAAAAAAAAAAAAAAAAQIDBAX/xAAhEQACAgICAgMBAAAAAAAAAAAAAQIREiEDMRMiMkGBBP/aAAwDAQACEQMRAD8AoFFKivWPDHRSooAdFKigB0UqKAHRSooAdFKigB0UqKAFRSzRmkUOisCtIOCRn70woHkEGgDKilmjNADopZozQA6KWaM0AOilmjNADopZozQBjV+8M9DI1GV3G6bxbWl7UtpOC+odeeyR8dT9jVAzX0X4WqZVoS1eRjAQsLx/VvVn+9Yc8nGOjp/ngpT2YXy/aX0RGbjLYZacUnKIkVlJWR7npgfJPOD1qh3nVOhtTbm7haZlveP+Cc00jcg+6gk5UPgg1x9LRIervECUjUzrgL5dWG/MKC44CAG89RhOeBz6Ki8RNGuaVnh2KFuWqQrDK1cltX9Cj/cHuPsTWcYRTpvZpOc3G0lRWbjEMGW4wp1t5KeUPNnKHEnkKHwR/HTtVtsPhlqC8RUSlhiCy4NyPqVHeodjtA4/OKq9iUwL7bDNKRGEtrzd3QI3jdn4xnNeseL0LVEh+K9ZzMctiGiHGoalbg5k8qSk5UCNuOuMHpmtZyaaijLjhFpyaKdfvDLUFniuSkhiaw2Ny/p1HekdztI5H2zVUt0GXdJjcO3R1yJDv+BtHf8A0A+TVt0Vr2bpmXIj3kzZcVSP+XcVlbS89RvPAxnI+1TaI1ZYdO3S9z3YsoKlLP0iENpPlt5UraeeOdvT+kUsppP7DHjbVaNmN4P31xoLfmwGVn/JuUrH3OKrWqNHXjTHlruLTa2HFbUPsK3IJ9jkAg/cVpPXu+3ecp5c+c/KcVuKWHF8H2SlPQfAr1O5i5yPBd86hbd+uQgH98YcwHRsKu+cY68+9JynFq2Uocc06XR57pfRN71M2X4LTbUUK2/USFFKSR1CcAk4+2Pmu7P8I9QR2S5FfhSyBny0rKFH7ZGP5Iq23eNdJvhfaW9GrWP2mS4iOvY4tvYdwB992CR1OD9j5tY9R3zSl8YenruKGt/78SSVjzEd/Svv7H3oU5ytpjfHxxpNfpXn2XYz7jEhtTTzailaFjBSR1BFR13tcXyHqLUC7nAiuxkutIDiXcZUsZG7gnttH4rgZrZNtbOeSSdIVeheE2sUWWabRcVhMCW5ltxR4ZcPHP8A0nj7H7mvO6ycbWhKFLSQlxJUgnooA4OPyCKmUVJUyoScHaPUPFfR7lulq1LZ0qSypwOSQ2cFhzPDifgnGfY89+LXo67xfELScmDeWUrfbAZlAcbjjKXE+x4/BB+K8+g+Jk5jST9klxEy3VNKYblOL6NkY9Qx6iB/PGe+bh4I2KTb7TMucptTYnlAZSoYJbTnCsfJVx8DPeuaaah7dro6oNOfr0+zyy76em2/Ur9hQ0qRKS7saCBy6CMpI+4qwwNbau0e4m2T070tJTtjTkZUhHYBQOcffNdPxKdLetXr3b5TCHrUI6VNqPK3Ad2PthQH811rlI0N4hNMzJ1z/SbihAQvzHktKA67TvG1YyTgjnntWjlaWS0QoYt4umbWndZ2bXkhNlvtlaTIcSot7j5iFYGThWApJxk/jrWpZdA2ezTr/cr0gyrfbFksNODcNgbDhKh/mICsAH2z3pWmNoLQz6rqm+/qU1CClpKHUOlORztSjgE9MqPeoNI+INuuUq9QtUFMeLc3VLbKz6EoKAgtqPb0pHPTJPTis6e8OjVNaz7OZK8W7g2C1Y7Tb4McH0JUgrO3twkpANWGTdp158F59xurgXId3kqCQkbQ8AMAdsCuU9o/w8hKMqRqrzow9QYbltLKh7egbj+Oa70PUWlNU6Xn2RctmzQk/sNIddQ0ryhgpUArjqDxz805Y6xQo5bUmefQLprDQaGgW3YsWQSptiUgLaWeMkDOR1HQjrVttHivGubjcHUtoY8h4hCnUetAzxlSFDp+TWUTUGlNV2VNg1LM+nehuFDEtawjzAk7UuJXjaCU4yDx7D2gi6T8PbTIROmapamNskLSwZTSgrHIylA3K+w6024v5LYkpJ+r0cLxZ0xD09dortsb8qNNQtXkjo2tJGcfB3DjtzVGq8eJN8RqpTF1iuoTBjqUww0sYcVk+pZHbOBgdcDPxVFrbjvFWc/Klm6FmrDpfUUe2bod6tzV0tLit6o7iQVNLxje2T0OOCOM+4qu0U2k1TEm07R7NY3/AAobUJjCIzToOdk3zVFB+ErJH8VPqjxbtsWM4zp0KmS1AgPLbKWmz784KvsOPmvEqagU43DGaz8MbtuzXzyqkqM5D7sl9yRIcU686srW4vkqUTkmsSCOoxWQSHXUoaTgqOPzUimiJQZkrCADgq7AYrUxIlJKQM9D0xQUkJCuxqQJZEry1u5ZCiN49qSG21yvK83a1k4Wfaiwojwcbsce+KVTJaW46qOwfMAJwRxkDvUZwkKQpPrBxRYjGijadu7HFKgB0ZpUUAKilmsklOw5HqPQ0rKGoJCQQSSeoqZ5hbXkL3JcLgBSkc/j5rBCmPpnElpReJylXsP/ALNThEXyIior6hNU4AsK4Snng5++KASJfLTIufl3A/Q+nnIx06f71jHUyy1LckxVyW15Q0/ghIVz39+nzxXU+nXGvj7F0jLuz6mMoEcElPzgYx/p+aG4cxOmLeqZNZatMmWEKSkZcbG45J+2Ccdf/FTZWJrJhT47bdpcgth6adzS1KGQO/I9sVi5DmuMuWtq3JVIhqK3XEEE45/9/wBulbzibCi4zkS7zNkNx2U/QPoUVHdjOMgdjjHQdajjIgeTbhCvT8e4zVeXOLhO1APX278DnnPalY6OU8uKoxBAC2XMBLrilcZOOc/zWT7SLbNcZeDcr08Eds11ZcK4otdwtsIMzLXb3t7ktsAE8bjjnkjPOM9Paoo6GzdwrSrLj4SwSsPcYPfqR8U7E4nFbYdcjuOoH7aDzzWBCQgEKye4rZMZS7e9MMlCT5uFM9CTn2/NQviOEMllalKI9YPY07JoiooWpJV6BgUs07EJJwQSMip21uMrTKQ36AeCRxUAUAggp5PQ1uW1p2e+1AL2xokq6ZxjJpFUbkb9RgzGXkNNeZP9LaVdMqI/jqK24ttnLRK081bWHZ2Q6X9wGxPHc/x+ela8K3NOtXYS5EguW5vLJQrgYz7/ACBx96YmRI9hamRlTmr0p5SHZSXj6kdSOv8ATt/I61LZaR1bSUN3C2I0wh6JNUDGnSJKCppKyAcE8jOUnGMZ4FBZs9lPmSWHrndoM1SpgSlRYUg5wTxtHVPzuGOlbt/aNpiuWO1uK/TFxkzZgfwXCMjIQr3O0cHv0NRw1Im3idpvS2INumxv+I+qQXFA7Tu2+onlJSOT7kYqLNKo6KI9+VLds8e0WuClTouTaXFbgkJUn08cZ3AZ44B+1aUuXcpVrdmz7DEkIvj6ENqjnLqQBjAGCc4Qog54OSa15NojItUWZdJtwfmIuRgPLS7keWlZSUpzyBgcfJrbFlEV+8T7LcJUZux5XGYd/cSFeXuX1PQgke/NLQ9mpLgwZTd3Fglv21CNjRtTxIXIc7jbuzzkJx7g9jWM1t2fMmvOeRp2Tb4gSpgHBd6nqMcdAMZ6iobPMRqJ5mA2wlvUj0syP1RWBtCfV2+BgJ6d6kmKbunnxlspe1JbXlPS5jx/adQ2ojakDqMbRt2gcHnmmT2V9SYD8WELfFkuzE+qUkAkKA64xn+RUbr8ZU0yY8IiKBjYRwDj+PxVjnyrs9Gb1awuLH+pP0oaQkk4BIyc9TlJ/GK410jzbMtVnW604h4B4qSD3Pz/ANtWmZtHJ3o3r9IwTwPasKmdkqdYaaUhADXcDk1CpQUfSMCqJP/Z"/>
          <p:cNvSpPr>
            <a:spLocks noChangeAspect="1" noChangeArrowheads="1"/>
          </p:cNvSpPr>
          <p:nvPr/>
        </p:nvSpPr>
        <p:spPr bwMode="auto">
          <a:xfrm>
            <a:off x="-1308936" y="63793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excel logo"/>
          <p:cNvSpPr>
            <a:spLocks noChangeAspect="1" noChangeArrowheads="1"/>
          </p:cNvSpPr>
          <p:nvPr/>
        </p:nvSpPr>
        <p:spPr bwMode="auto">
          <a:xfrm>
            <a:off x="-229436" y="9945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Image result for excel logo"/>
          <p:cNvSpPr>
            <a:spLocks noChangeAspect="1" noChangeArrowheads="1"/>
          </p:cNvSpPr>
          <p:nvPr/>
        </p:nvSpPr>
        <p:spPr bwMode="auto">
          <a:xfrm>
            <a:off x="-77036" y="11469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8" name="Picture 12" descr="Excel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8" y="2405546"/>
            <a:ext cx="1629641" cy="162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271462" y="1692358"/>
            <a:ext cx="1659132" cy="2959852"/>
            <a:chOff x="3100136" y="7937"/>
            <a:chExt cx="3524250" cy="6287180"/>
          </a:xfrm>
        </p:grpSpPr>
        <p:pic>
          <p:nvPicPr>
            <p:cNvPr id="4100" name="Picture 4" descr="Image result for SAS Institut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136" y="959906"/>
              <a:ext cx="3524250" cy="152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Image result for minitab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136" y="7937"/>
              <a:ext cx="3524250" cy="748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Image result for sps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9078" y="2558100"/>
              <a:ext cx="2426366" cy="2426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Image result for stat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461" y="5380717"/>
              <a:ext cx="28956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576978" y="328610"/>
            <a:ext cx="115027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A not very well funded scientist will just use these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6488659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0716" y="224588"/>
            <a:ext cx="5906696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300" dirty="0" smtClean="0"/>
              <a:t>Execute the command</a:t>
            </a:r>
          </a:p>
          <a:p>
            <a:r>
              <a:rPr lang="en-US" sz="3300" dirty="0" smtClean="0">
                <a:solidFill>
                  <a:srgbClr val="0070C0"/>
                </a:solidFill>
              </a:rPr>
              <a:t>plot(</a:t>
            </a:r>
            <a:r>
              <a:rPr lang="en-US" sz="3300" dirty="0" err="1" smtClean="0">
                <a:solidFill>
                  <a:srgbClr val="0070C0"/>
                </a:solidFill>
              </a:rPr>
              <a:t>count~year</a:t>
            </a:r>
            <a:r>
              <a:rPr lang="en-US" sz="3300" dirty="0" smtClean="0">
                <a:solidFill>
                  <a:srgbClr val="0070C0"/>
                </a:solidFill>
              </a:rPr>
              <a:t>, data = eagles)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88"/>
            <a:ext cx="5430981" cy="662564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7179429" y="1332585"/>
            <a:ext cx="835145" cy="4973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00217" y="1646952"/>
            <a:ext cx="362871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0" b="1" dirty="0" smtClean="0"/>
              <a:t>~</a:t>
            </a:r>
          </a:p>
          <a:p>
            <a:r>
              <a:rPr lang="en-US" sz="2800" b="1" dirty="0" smtClean="0"/>
              <a:t>This gets used a lot</a:t>
            </a:r>
          </a:p>
          <a:p>
            <a:r>
              <a:rPr lang="en-US" sz="2800" b="1" dirty="0" smtClean="0"/>
              <a:t>Is </a:t>
            </a:r>
            <a:r>
              <a:rPr lang="en-US" sz="2800" b="1" dirty="0" err="1" smtClean="0"/>
              <a:t>kinda</a:t>
            </a:r>
            <a:r>
              <a:rPr lang="en-US" sz="2800" b="1" dirty="0" smtClean="0"/>
              <a:t> like “ = “</a:t>
            </a:r>
            <a:endParaRPr lang="en-US" sz="2800" b="1" dirty="0"/>
          </a:p>
        </p:txBody>
      </p:sp>
      <p:pic>
        <p:nvPicPr>
          <p:cNvPr id="14" name="Picture 2" descr="http://cdn6.bigcommerce.com/s-blhknq8/product_images/images/acer_c7_chromebook_keyboard_ke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95" b="41777"/>
          <a:stretch/>
        </p:blipFill>
        <p:spPr bwMode="auto">
          <a:xfrm>
            <a:off x="6386816" y="4346680"/>
            <a:ext cx="3523673" cy="231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5456587" y="5253379"/>
            <a:ext cx="835145" cy="4973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383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346" b="14818"/>
          <a:stretch/>
        </p:blipFill>
        <p:spPr>
          <a:xfrm>
            <a:off x="0" y="1"/>
            <a:ext cx="11836762" cy="19009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900989"/>
            <a:ext cx="11649769" cy="517064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300" dirty="0" smtClean="0"/>
              <a:t>One thing that makes R tricky is that there are multiple ways to accomplish </a:t>
            </a:r>
            <a:r>
              <a:rPr lang="en-US" sz="3300" b="1" dirty="0" smtClean="0"/>
              <a:t>the exact same thing.  </a:t>
            </a:r>
          </a:p>
          <a:p>
            <a:r>
              <a:rPr lang="en-US" sz="3300" dirty="0" smtClean="0"/>
              <a:t>Try typing in these different commands.</a:t>
            </a:r>
          </a:p>
          <a:p>
            <a:endParaRPr lang="en-US" sz="3300" dirty="0" smtClean="0"/>
          </a:p>
          <a:p>
            <a:r>
              <a:rPr lang="en-US" sz="3300" dirty="0" smtClean="0"/>
              <a:t>The following commands all produce the </a:t>
            </a:r>
            <a:r>
              <a:rPr lang="en-US" sz="3300" b="1" dirty="0" smtClean="0"/>
              <a:t>exact same figure</a:t>
            </a:r>
            <a:r>
              <a:rPr lang="en-US" sz="3300" dirty="0" smtClean="0"/>
              <a:t>, just with different colors (via “col = …”).</a:t>
            </a:r>
          </a:p>
          <a:p>
            <a:r>
              <a:rPr lang="en-US" sz="3300" dirty="0" smtClean="0"/>
              <a:t>One consequence of this fact is that different books/instructors/etc. will use slightly different approaches, making it sometimes tricky to compare code written by different people.</a:t>
            </a:r>
          </a:p>
        </p:txBody>
      </p:sp>
    </p:spTree>
    <p:extLst>
      <p:ext uri="{BB962C8B-B14F-4D97-AF65-F5344CB8AC3E}">
        <p14:creationId xmlns:p14="http://schemas.microsoft.com/office/powerpoint/2010/main" val="3379787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023"/>
          <a:stretch/>
        </p:blipFill>
        <p:spPr>
          <a:xfrm>
            <a:off x="0" y="511593"/>
            <a:ext cx="12202232" cy="63464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04937" y="-292601"/>
            <a:ext cx="10515600" cy="1325563"/>
          </a:xfrm>
        </p:spPr>
        <p:txBody>
          <a:bodyPr/>
          <a:lstStyle/>
          <a:p>
            <a:r>
              <a:rPr lang="en-US" dirty="0" smtClean="0"/>
              <a:t>Customizing Plots in 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6674" y="4107870"/>
            <a:ext cx="9563" cy="7689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860884" y="3684796"/>
            <a:ext cx="753980" cy="9513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597480" y="6240379"/>
            <a:ext cx="1065257" cy="282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498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694" y="0"/>
            <a:ext cx="11649769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 smtClean="0"/>
              <a:t> R plots can be customized almost infinitely.  Type these different commands into the source viewer &amp; execute them</a:t>
            </a:r>
          </a:p>
          <a:p>
            <a:endParaRPr lang="en-US" sz="3300" dirty="0"/>
          </a:p>
          <a:p>
            <a:endParaRPr lang="en-US" sz="3300" dirty="0" smtClean="0"/>
          </a:p>
          <a:p>
            <a:endParaRPr lang="en-US" sz="3300" dirty="0"/>
          </a:p>
          <a:p>
            <a:endParaRPr lang="en-US" sz="3300" dirty="0" smtClean="0"/>
          </a:p>
          <a:p>
            <a:endParaRPr lang="en-US" sz="3300" dirty="0"/>
          </a:p>
          <a:p>
            <a:endParaRPr lang="en-US" sz="3300" dirty="0" smtClean="0"/>
          </a:p>
          <a:p>
            <a:endParaRPr lang="en-US" sz="3300" dirty="0"/>
          </a:p>
          <a:p>
            <a:endParaRPr lang="en-US" sz="3300" dirty="0" smtClean="0"/>
          </a:p>
          <a:p>
            <a:endParaRPr lang="en-US" sz="3300" dirty="0"/>
          </a:p>
          <a:p>
            <a:r>
              <a:rPr lang="en-US" sz="3300" dirty="0" smtClean="0"/>
              <a:t>NB: in the source viewer note that commands can occur on </a:t>
            </a:r>
            <a:r>
              <a:rPr lang="en-US" sz="3300" b="1" dirty="0" smtClean="0"/>
              <a:t>separate lines.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379"/>
          <a:stretch/>
        </p:blipFill>
        <p:spPr>
          <a:xfrm>
            <a:off x="0" y="1090863"/>
            <a:ext cx="12273167" cy="43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50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023"/>
          <a:stretch/>
        </p:blipFill>
        <p:spPr>
          <a:xfrm>
            <a:off x="0" y="-1"/>
            <a:ext cx="8587227" cy="44662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70561"/>
          <a:stretch/>
        </p:blipFill>
        <p:spPr>
          <a:xfrm>
            <a:off x="1" y="4466235"/>
            <a:ext cx="12286792" cy="148538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76463" y="2695074"/>
            <a:ext cx="80211" cy="10748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5728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2126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46421"/>
            <a:ext cx="7458753" cy="44115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04403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 Statistics in 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1961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dirty="0" smtClean="0"/>
              <a:t>Try the following command</a:t>
            </a:r>
          </a:p>
          <a:p>
            <a:pPr marL="0" indent="0">
              <a:buNone/>
            </a:pPr>
            <a:r>
              <a:rPr lang="en-US" sz="3800" dirty="0"/>
              <a:t>m</a:t>
            </a:r>
            <a:r>
              <a:rPr lang="en-US" sz="3800" dirty="0" smtClean="0"/>
              <a:t>ean(</a:t>
            </a:r>
            <a:r>
              <a:rPr lang="en-US" sz="3800" dirty="0" err="1" smtClean="0"/>
              <a:t>eagles$eagles</a:t>
            </a:r>
            <a:r>
              <a:rPr lang="en-US" sz="3800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2" y="3532855"/>
            <a:ext cx="9619771" cy="277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63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 Statistics in 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298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dirty="0" smtClean="0"/>
              <a:t>Now Try</a:t>
            </a:r>
          </a:p>
          <a:p>
            <a:pPr marL="0" indent="0">
              <a:buNone/>
            </a:pPr>
            <a:r>
              <a:rPr lang="en-US" sz="3800" strike="sngStrike" dirty="0" smtClean="0"/>
              <a:t>mean(</a:t>
            </a:r>
            <a:r>
              <a:rPr lang="en-US" sz="3800" strike="sngStrike" dirty="0" err="1" smtClean="0"/>
              <a:t>eagles$eagles</a:t>
            </a:r>
            <a:r>
              <a:rPr lang="en-US" sz="3800" strike="sngStrike" dirty="0" smtClean="0"/>
              <a:t>)</a:t>
            </a:r>
          </a:p>
          <a:p>
            <a:pPr marL="0" indent="0">
              <a:buNone/>
            </a:pPr>
            <a:r>
              <a:rPr lang="en-US" sz="3800" dirty="0" smtClean="0"/>
              <a:t>mean(</a:t>
            </a:r>
            <a:r>
              <a:rPr lang="en-US" sz="3800" dirty="0" err="1" smtClean="0"/>
              <a:t>eagles$eagles</a:t>
            </a:r>
            <a:r>
              <a:rPr lang="en-US" sz="3800" dirty="0"/>
              <a:t>, , na.rm = T</a:t>
            </a:r>
            <a:r>
              <a:rPr lang="en-US" sz="3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7449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 Statistics in 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298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dirty="0" smtClean="0"/>
              <a:t>Now Try</a:t>
            </a:r>
          </a:p>
          <a:p>
            <a:pPr marL="0" indent="0">
              <a:buNone/>
            </a:pPr>
            <a:r>
              <a:rPr lang="en-US" sz="3800" strike="sngStrike" dirty="0" smtClean="0"/>
              <a:t>mean(</a:t>
            </a:r>
            <a:r>
              <a:rPr lang="en-US" sz="3800" strike="sngStrike" dirty="0" err="1" smtClean="0"/>
              <a:t>eagles$eagles</a:t>
            </a:r>
            <a:r>
              <a:rPr lang="en-US" sz="3800" strike="sngStrike" dirty="0" smtClean="0"/>
              <a:t>)</a:t>
            </a:r>
          </a:p>
          <a:p>
            <a:pPr marL="0" indent="0">
              <a:buNone/>
            </a:pPr>
            <a:r>
              <a:rPr lang="en-US" sz="3800" dirty="0" smtClean="0"/>
              <a:t>mean(</a:t>
            </a:r>
            <a:r>
              <a:rPr lang="en-US" sz="3800" dirty="0" err="1" smtClean="0"/>
              <a:t>eagles$eagles</a:t>
            </a:r>
            <a:r>
              <a:rPr lang="en-US" sz="3800" dirty="0"/>
              <a:t>, , na.rm = T</a:t>
            </a:r>
            <a:r>
              <a:rPr lang="en-US" sz="3800" dirty="0" smtClean="0"/>
              <a:t>)</a:t>
            </a:r>
          </a:p>
          <a:p>
            <a:pPr marL="0" indent="0">
              <a:buNone/>
            </a:pPr>
            <a:r>
              <a:rPr lang="en-US" sz="3800" dirty="0" smtClean="0"/>
              <a:t>Mean(</a:t>
            </a:r>
            <a:r>
              <a:rPr lang="en-US" sz="3800" dirty="0" err="1" smtClean="0"/>
              <a:t>eagles$eagles</a:t>
            </a:r>
            <a:r>
              <a:rPr lang="en-US" sz="3800" dirty="0"/>
              <a:t>, , na.rm = T)</a:t>
            </a:r>
          </a:p>
          <a:p>
            <a:pPr marL="0" indent="0">
              <a:buNone/>
            </a:pPr>
            <a:endParaRPr lang="en-US" sz="3800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259305" y="4371473"/>
            <a:ext cx="256674" cy="15407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41110" y="5411450"/>
            <a:ext cx="50722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 smtClean="0"/>
              <a:t>“M” not m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6166542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 Statistics in 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298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dirty="0" smtClean="0"/>
              <a:t>Now Try</a:t>
            </a:r>
          </a:p>
          <a:p>
            <a:pPr marL="0" indent="0">
              <a:buNone/>
            </a:pPr>
            <a:r>
              <a:rPr lang="en-US" sz="3800" strike="sngStrike" dirty="0" smtClean="0"/>
              <a:t>mean(</a:t>
            </a:r>
            <a:r>
              <a:rPr lang="en-US" sz="3800" strike="sngStrike" dirty="0" err="1" smtClean="0"/>
              <a:t>eagles$eagles</a:t>
            </a:r>
            <a:r>
              <a:rPr lang="en-US" sz="3800" strike="sngStrike" dirty="0" smtClean="0"/>
              <a:t>)</a:t>
            </a:r>
          </a:p>
          <a:p>
            <a:pPr marL="0" indent="0">
              <a:buNone/>
            </a:pPr>
            <a:r>
              <a:rPr lang="en-US" sz="3800" dirty="0" smtClean="0"/>
              <a:t>mean(</a:t>
            </a:r>
            <a:r>
              <a:rPr lang="en-US" sz="3800" dirty="0" err="1" smtClean="0"/>
              <a:t>eagles$eagles</a:t>
            </a:r>
            <a:r>
              <a:rPr lang="en-US" sz="3800" dirty="0"/>
              <a:t>, , na.rm = T</a:t>
            </a:r>
            <a:r>
              <a:rPr lang="en-US" sz="3800" dirty="0" smtClean="0"/>
              <a:t>)</a:t>
            </a:r>
          </a:p>
          <a:p>
            <a:pPr marL="0" indent="0">
              <a:buNone/>
            </a:pPr>
            <a:r>
              <a:rPr lang="en-US" sz="3800" strike="sngStrike" dirty="0" smtClean="0"/>
              <a:t>Mean(</a:t>
            </a:r>
            <a:r>
              <a:rPr lang="en-US" sz="3800" strike="sngStrike" dirty="0" err="1" smtClean="0"/>
              <a:t>eagles$eagles</a:t>
            </a:r>
            <a:r>
              <a:rPr lang="en-US" sz="3800" strike="sngStrike" dirty="0"/>
              <a:t>, , na.rm = T)</a:t>
            </a:r>
          </a:p>
          <a:p>
            <a:pPr marL="0" indent="0">
              <a:buNone/>
            </a:pPr>
            <a:endParaRPr lang="en-US" sz="3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2342092" y="4371473"/>
            <a:ext cx="4331635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dirty="0" smtClean="0"/>
              <a:t>“M” bad </a:t>
            </a:r>
          </a:p>
          <a:p>
            <a:pPr algn="ctr"/>
            <a:r>
              <a:rPr lang="en-US" sz="8800" dirty="0" smtClean="0"/>
              <a:t>m good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7577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eg;base64,/9j/4AAQSkZJRgABAQAAAQABAAD/2wCEAAkGBwgHBgkIBwgKCgkLDRYPDQwMDRsUFRAWIB0iIiAdHx8kKDQsJCYxJx8fLT0tMTU3Ojo6Iys/RD84QzQ5OjcBCgoKDQwNGg8PGjclHyU3Nzc3Nzc3Nzc3Nzc3Nzc3Nzc3Nzc3Nzc3Nzc3Nzc3Nzc3Nzc3Nzc3Nzc3Nzc3Nzc3N//AABEIAG4AbgMBIgACEQEDEQH/xAAcAAACAgMBAQAAAAAAAAAAAAAAAQMGAgQFBwj/xAA3EAABAwMDAgUDAwIEBwAAAAABAgMEAAURBhIhMUEHEyJRYRRxgRUjkVKhMkLB8SQ0YnKx0fD/xAAZAQADAQEBAAAAAAAAAAAAAAAAAQIDBAX/xAAhEQACAgICAgMBAAAAAAAAAAAAAQIREiEDMRMiMkGBBP/aAAwDAQACEQMRAD8AoFFKivWPDHRSooAdFKigB0UqKAHRSooAdFKigB0UqKAFRSzRmkUOisCtIOCRn70woHkEGgDKilmjNADopZozQA6KWaM0AOilmjNADopZozQBjV+8M9DI1GV3G6bxbWl7UtpOC+odeeyR8dT9jVAzX0X4WqZVoS1eRjAQsLx/VvVn+9Yc8nGOjp/ngpT2YXy/aX0RGbjLYZacUnKIkVlJWR7npgfJPOD1qh3nVOhtTbm7haZlveP+Cc00jcg+6gk5UPgg1x9LRIervECUjUzrgL5dWG/MKC44CAG89RhOeBz6Ki8RNGuaVnh2KFuWqQrDK1cltX9Cj/cHuPsTWcYRTpvZpOc3G0lRWbjEMGW4wp1t5KeUPNnKHEnkKHwR/HTtVtsPhlqC8RUSlhiCy4NyPqVHeodjtA4/OKq9iUwL7bDNKRGEtrzd3QI3jdn4xnNeseL0LVEh+K9ZzMctiGiHGoalbg5k8qSk5UCNuOuMHpmtZyaaijLjhFpyaKdfvDLUFniuSkhiaw2Ny/p1HekdztI5H2zVUt0GXdJjcO3R1yJDv+BtHf8A0A+TVt0Vr2bpmXIj3kzZcVSP+XcVlbS89RvPAxnI+1TaI1ZYdO3S9z3YsoKlLP0iENpPlt5UraeeOdvT+kUsppP7DHjbVaNmN4P31xoLfmwGVn/JuUrH3OKrWqNHXjTHlruLTa2HFbUPsK3IJ9jkAg/cVpPXu+3ecp5c+c/KcVuKWHF8H2SlPQfAr1O5i5yPBd86hbd+uQgH98YcwHRsKu+cY68+9JynFq2Uocc06XR57pfRN71M2X4LTbUUK2/USFFKSR1CcAk4+2Pmu7P8I9QR2S5FfhSyBny0rKFH7ZGP5Iq23eNdJvhfaW9GrWP2mS4iOvY4tvYdwB992CR1OD9j5tY9R3zSl8YenruKGt/78SSVjzEd/Svv7H3oU5ytpjfHxxpNfpXn2XYz7jEhtTTzailaFjBSR1BFR13tcXyHqLUC7nAiuxkutIDiXcZUsZG7gnttH4rgZrZNtbOeSSdIVeheE2sUWWabRcVhMCW5ltxR4ZcPHP8A0nj7H7mvO6ycbWhKFLSQlxJUgnooA4OPyCKmUVJUyoScHaPUPFfR7lulq1LZ0qSypwOSQ2cFhzPDifgnGfY89+LXo67xfELScmDeWUrfbAZlAcbjjKXE+x4/BB+K8+g+Jk5jST9klxEy3VNKYblOL6NkY9Qx6iB/PGe+bh4I2KTb7TMucptTYnlAZSoYJbTnCsfJVx8DPeuaaah7dro6oNOfr0+zyy76em2/Ur9hQ0qRKS7saCBy6CMpI+4qwwNbau0e4m2T070tJTtjTkZUhHYBQOcffNdPxKdLetXr3b5TCHrUI6VNqPK3Ad2PthQH811rlI0N4hNMzJ1z/SbihAQvzHktKA67TvG1YyTgjnntWjlaWS0QoYt4umbWndZ2bXkhNlvtlaTIcSot7j5iFYGThWApJxk/jrWpZdA2ezTr/cr0gyrfbFksNODcNgbDhKh/mICsAH2z3pWmNoLQz6rqm+/qU1CClpKHUOlORztSjgE9MqPeoNI+INuuUq9QtUFMeLc3VLbKz6EoKAgtqPb0pHPTJPTis6e8OjVNaz7OZK8W7g2C1Y7Tb4McH0JUgrO3twkpANWGTdp158F59xurgXId3kqCQkbQ8AMAdsCuU9o/w8hKMqRqrzow9QYbltLKh7egbj+Oa70PUWlNU6Xn2RctmzQk/sNIddQ0ryhgpUArjqDxz805Y6xQo5bUmefQLprDQaGgW3YsWQSptiUgLaWeMkDOR1HQjrVttHivGubjcHUtoY8h4hCnUetAzxlSFDp+TWUTUGlNV2VNg1LM+nehuFDEtawjzAk7UuJXjaCU4yDx7D2gi6T8PbTIROmapamNskLSwZTSgrHIylA3K+w6024v5LYkpJ+r0cLxZ0xD09dortsb8qNNQtXkjo2tJGcfB3DjtzVGq8eJN8RqpTF1iuoTBjqUww0sYcVk+pZHbOBgdcDPxVFrbjvFWc/Klm6FmrDpfUUe2bod6tzV0tLit6o7iQVNLxje2T0OOCOM+4qu0U2k1TEm07R7NY3/AAobUJjCIzToOdk3zVFB+ErJH8VPqjxbtsWM4zp0KmS1AgPLbKWmz784KvsOPmvEqagU43DGaz8MbtuzXzyqkqM5D7sl9yRIcU686srW4vkqUTkmsSCOoxWQSHXUoaTgqOPzUimiJQZkrCADgq7AYrUxIlJKQM9D0xQUkJCuxqQJZEry1u5ZCiN49qSG21yvK83a1k4Wfaiwojwcbsce+KVTJaW46qOwfMAJwRxkDvUZwkKQpPrBxRYjGijadu7HFKgB0ZpUUAKilmsklOw5HqPQ0rKGoJCQQSSeoqZ5hbXkL3JcLgBSkc/j5rBCmPpnElpReJylXsP/ALNThEXyIior6hNU4AsK4Snng5++KASJfLTIufl3A/Q+nnIx06f71jHUyy1LckxVyW15Q0/ghIVz39+nzxXU+nXGvj7F0jLuz6mMoEcElPzgYx/p+aG4cxOmLeqZNZatMmWEKSkZcbG45J+2Ccdf/FTZWJrJhT47bdpcgth6adzS1KGQO/I9sVi5DmuMuWtq3JVIhqK3XEEE45/9/wBulbzibCi4zkS7zNkNx2U/QPoUVHdjOMgdjjHQdajjIgeTbhCvT8e4zVeXOLhO1APX278DnnPalY6OU8uKoxBAC2XMBLrilcZOOc/zWT7SLbNcZeDcr08Eds11ZcK4otdwtsIMzLXb3t7ktsAE8bjjnkjPOM9Paoo6GzdwrSrLj4SwSsPcYPfqR8U7E4nFbYdcjuOoH7aDzzWBCQgEKye4rZMZS7e9MMlCT5uFM9CTn2/NQviOEMllalKI9YPY07JoiooWpJV6BgUs07EJJwQSMip21uMrTKQ36AeCRxUAUAggp5PQ1uW1p2e+1AL2xokq6ZxjJpFUbkb9RgzGXkNNeZP9LaVdMqI/jqK24ttnLRK081bWHZ2Q6X9wGxPHc/x+ela8K3NOtXYS5EguW5vLJQrgYz7/ACBx96YmRI9hamRlTmr0p5SHZSXj6kdSOv8ATt/I61LZaR1bSUN3C2I0wh6JNUDGnSJKCppKyAcE8jOUnGMZ4FBZs9lPmSWHrndoM1SpgSlRYUg5wTxtHVPzuGOlbt/aNpiuWO1uK/TFxkzZgfwXCMjIQr3O0cHv0NRw1Im3idpvS2INumxv+I+qQXFA7Tu2+onlJSOT7kYqLNKo6KI9+VLds8e0WuClTouTaXFbgkJUn08cZ3AZ44B+1aUuXcpVrdmz7DEkIvj6ENqjnLqQBjAGCc4Qog54OSa15NojItUWZdJtwfmIuRgPLS7keWlZSUpzyBgcfJrbFlEV+8T7LcJUZux5XGYd/cSFeXuX1PQgke/NLQ9mpLgwZTd3Fglv21CNjRtTxIXIc7jbuzzkJx7g9jWM1t2fMmvOeRp2Tb4gSpgHBd6nqMcdAMZ6iobPMRqJ5mA2wlvUj0syP1RWBtCfV2+BgJ6d6kmKbunnxlspe1JbXlPS5jx/adQ2ojakDqMbRt2gcHnmmT2V9SYD8WELfFkuzE+qUkAkKA64xn+RUbr8ZU0yY8IiKBjYRwDj+PxVjnyrs9Gb1awuLH+pP0oaQkk4BIyc9TlJ/GK410jzbMtVnW604h4B4qSD3Pz/ANtWmZtHJ3o3r9IwTwPasKmdkqdYaaUhADXcDk1CpQUfSMCqJP/Z"/>
          <p:cNvSpPr>
            <a:spLocks noChangeAspect="1" noChangeArrowheads="1"/>
          </p:cNvSpPr>
          <p:nvPr/>
        </p:nvSpPr>
        <p:spPr bwMode="auto">
          <a:xfrm>
            <a:off x="-1308936" y="63793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excel logo"/>
          <p:cNvSpPr>
            <a:spLocks noChangeAspect="1" noChangeArrowheads="1"/>
          </p:cNvSpPr>
          <p:nvPr/>
        </p:nvSpPr>
        <p:spPr bwMode="auto">
          <a:xfrm>
            <a:off x="-229436" y="9945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Image result for excel logo"/>
          <p:cNvSpPr>
            <a:spLocks noChangeAspect="1" noChangeArrowheads="1"/>
          </p:cNvSpPr>
          <p:nvPr/>
        </p:nvSpPr>
        <p:spPr bwMode="auto">
          <a:xfrm>
            <a:off x="-77036" y="11469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8" name="Picture 12" descr="Excel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8" y="1572126"/>
            <a:ext cx="4524315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6978" y="328610"/>
            <a:ext cx="11230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A poorly funded scientist might just use Excel</a:t>
            </a:r>
            <a:endParaRPr lang="en-US" sz="4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68716" y="1299327"/>
            <a:ext cx="54382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Excel </a:t>
            </a:r>
          </a:p>
          <a:p>
            <a:r>
              <a:rPr lang="en-US" sz="3200" dirty="0" smtClean="0"/>
              <a:t>-very good for data entry</a:t>
            </a:r>
          </a:p>
          <a:p>
            <a:r>
              <a:rPr lang="en-US" sz="3200" dirty="0" smtClean="0"/>
              <a:t>-very good for basic data management</a:t>
            </a:r>
          </a:p>
          <a:p>
            <a:r>
              <a:rPr lang="en-US" sz="3200" dirty="0" smtClean="0"/>
              <a:t>-good for making tables</a:t>
            </a:r>
          </a:p>
          <a:p>
            <a:r>
              <a:rPr lang="en-US" sz="3200" dirty="0" smtClean="0"/>
              <a:t>-cannot make many basic scientific figures</a:t>
            </a:r>
          </a:p>
          <a:p>
            <a:r>
              <a:rPr lang="en-US" sz="3200" dirty="0" smtClean="0"/>
              <a:t>-cannot do most modern statistics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5466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 Statistics in 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2986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200" dirty="0" smtClean="0"/>
              <a:t>Now Try the following commands</a:t>
            </a:r>
          </a:p>
          <a:p>
            <a:pPr marL="0" indent="0">
              <a:buNone/>
            </a:pPr>
            <a:r>
              <a:rPr lang="en-US" sz="4200" dirty="0" smtClean="0"/>
              <a:t>mean(</a:t>
            </a:r>
            <a:r>
              <a:rPr lang="en-US" sz="4200" dirty="0" err="1" smtClean="0"/>
              <a:t>eagles$eagles</a:t>
            </a:r>
            <a:r>
              <a:rPr lang="en-US" sz="4200" dirty="0"/>
              <a:t>, , na.rm = T)</a:t>
            </a:r>
            <a:endParaRPr lang="en-US" sz="4200" dirty="0" smtClean="0"/>
          </a:p>
          <a:p>
            <a:pPr marL="0" indent="0">
              <a:buNone/>
            </a:pPr>
            <a:r>
              <a:rPr lang="en-US" sz="4200" dirty="0"/>
              <a:t>m</a:t>
            </a:r>
            <a:r>
              <a:rPr lang="en-US" sz="4200" dirty="0" smtClean="0"/>
              <a:t>edian</a:t>
            </a:r>
          </a:p>
          <a:p>
            <a:pPr marL="0" indent="0">
              <a:buNone/>
            </a:pPr>
            <a:r>
              <a:rPr lang="en-US" sz="4200" dirty="0"/>
              <a:t>m</a:t>
            </a:r>
            <a:r>
              <a:rPr lang="en-US" sz="4200" dirty="0" smtClean="0"/>
              <a:t>in</a:t>
            </a:r>
          </a:p>
          <a:p>
            <a:pPr marL="0" indent="0">
              <a:buNone/>
            </a:pPr>
            <a:r>
              <a:rPr lang="en-US" sz="4200" dirty="0"/>
              <a:t>m</a:t>
            </a:r>
            <a:r>
              <a:rPr lang="en-US" sz="4200" dirty="0" smtClean="0"/>
              <a:t>ax</a:t>
            </a:r>
          </a:p>
          <a:p>
            <a:pPr marL="0" indent="0">
              <a:buNone/>
            </a:pPr>
            <a:r>
              <a:rPr lang="en-US" sz="4200" dirty="0"/>
              <a:t>s</a:t>
            </a:r>
            <a:r>
              <a:rPr lang="en-US" sz="4200" dirty="0" smtClean="0"/>
              <a:t>ummary</a:t>
            </a:r>
          </a:p>
          <a:p>
            <a:pPr marL="0" indent="0">
              <a:buNone/>
            </a:pPr>
            <a:r>
              <a:rPr lang="en-US" sz="4200" dirty="0" err="1" smtClean="0"/>
              <a:t>sd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750039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41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379" y="0"/>
            <a:ext cx="10515600" cy="1325563"/>
          </a:xfrm>
        </p:spPr>
        <p:txBody>
          <a:bodyPr/>
          <a:lstStyle/>
          <a:p>
            <a:r>
              <a:rPr lang="en-US" b="1" dirty="0" smtClean="0"/>
              <a:t>Adding new data to an R data file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2786"/>
          <a:stretch/>
        </p:blipFill>
        <p:spPr>
          <a:xfrm>
            <a:off x="3144251" y="1042736"/>
            <a:ext cx="5229728" cy="561070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8181473" y="2368299"/>
            <a:ext cx="107482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5081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422358" cy="69834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27158" y="649705"/>
            <a:ext cx="11649769" cy="46628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300" dirty="0" smtClean="0"/>
              <a:t>Open up Excel file</a:t>
            </a:r>
          </a:p>
          <a:p>
            <a:r>
              <a:rPr lang="en-US" sz="3300" dirty="0" smtClean="0"/>
              <a:t>Type in </a:t>
            </a:r>
            <a:r>
              <a:rPr lang="en-US" sz="3300" b="1" dirty="0" smtClean="0"/>
              <a:t>new data </a:t>
            </a:r>
            <a:r>
              <a:rPr lang="en-US" sz="3300" dirty="0" smtClean="0"/>
              <a:t>from your assigned state in a new</a:t>
            </a:r>
          </a:p>
          <a:p>
            <a:r>
              <a:rPr lang="en-US" sz="3300" dirty="0" smtClean="0"/>
              <a:t>Column</a:t>
            </a:r>
          </a:p>
          <a:p>
            <a:r>
              <a:rPr lang="en-US" sz="3300" dirty="0" smtClean="0"/>
              <a:t>Name the column “</a:t>
            </a:r>
            <a:r>
              <a:rPr lang="en-US" sz="3300" dirty="0" err="1" smtClean="0"/>
              <a:t>eagles.XX</a:t>
            </a:r>
            <a:r>
              <a:rPr lang="en-US" sz="3300" dirty="0" smtClean="0"/>
              <a:t>” where “xx” is the </a:t>
            </a:r>
          </a:p>
          <a:p>
            <a:r>
              <a:rPr lang="en-US" sz="3300" dirty="0" smtClean="0"/>
              <a:t>Postal code for that state.</a:t>
            </a:r>
          </a:p>
          <a:p>
            <a:r>
              <a:rPr lang="en-US" sz="3300" dirty="0" smtClean="0"/>
              <a:t>Be sure to separate the words with a period</a:t>
            </a:r>
          </a:p>
          <a:p>
            <a:r>
              <a:rPr lang="en-US" sz="3300" dirty="0" smtClean="0"/>
              <a:t>R is unfortunately picky about what characters show</a:t>
            </a:r>
          </a:p>
          <a:p>
            <a:r>
              <a:rPr lang="en-US" sz="3300" dirty="0" smtClean="0"/>
              <a:t>Up in its columns</a:t>
            </a:r>
          </a:p>
          <a:p>
            <a:endParaRPr lang="en-US" sz="3300" dirty="0" smtClean="0"/>
          </a:p>
        </p:txBody>
      </p:sp>
    </p:spTree>
    <p:extLst>
      <p:ext uri="{BB962C8B-B14F-4D97-AF65-F5344CB8AC3E}">
        <p14:creationId xmlns:p14="http://schemas.microsoft.com/office/powerpoint/2010/main" val="871281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" y="265696"/>
            <a:ext cx="11379200" cy="640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76212" y="0"/>
            <a:ext cx="5807242" cy="62016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 smtClean="0"/>
              <a:t>Preparing a file for loading into R</a:t>
            </a:r>
          </a:p>
          <a:p>
            <a:endParaRPr lang="en-US" sz="2800" dirty="0"/>
          </a:p>
          <a:p>
            <a:r>
              <a:rPr lang="en-US" sz="2800" dirty="0" smtClean="0"/>
              <a:t>Things work best when you Excel file is “clean” &amp; only has exactly what you want in it.  </a:t>
            </a:r>
          </a:p>
          <a:p>
            <a:r>
              <a:rPr lang="en-US" sz="2800" dirty="0" smtClean="0"/>
              <a:t>Any extra, accidental typing can cause problems or make things confusing.  </a:t>
            </a:r>
          </a:p>
          <a:p>
            <a:r>
              <a:rPr lang="en-US" sz="2800" dirty="0" smtClean="0"/>
              <a:t>A good practice is to always highlight cells to the right of and below your data, right click &amp; select “Delete”.  T</a:t>
            </a:r>
          </a:p>
          <a:p>
            <a:r>
              <a:rPr lang="en-US" sz="2800" dirty="0" smtClean="0"/>
              <a:t>his will remove any accidental typing that occurred. </a:t>
            </a:r>
          </a:p>
          <a:p>
            <a:r>
              <a:rPr lang="en-US" sz="2800" dirty="0" smtClean="0"/>
              <a:t>Do this below your data also.</a:t>
            </a:r>
          </a:p>
          <a:p>
            <a:endParaRPr lang="en-US" sz="3300" dirty="0" smtClean="0"/>
          </a:p>
        </p:txBody>
      </p:sp>
    </p:spTree>
    <p:extLst>
      <p:ext uri="{BB962C8B-B14F-4D97-AF65-F5344CB8AC3E}">
        <p14:creationId xmlns:p14="http://schemas.microsoft.com/office/powerpoint/2010/main" val="2050822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253"/>
            <a:ext cx="4981575" cy="5267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0546" y="0"/>
            <a:ext cx="7202907" cy="64940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 smtClean="0"/>
              <a:t>Reload the new data by changing the command in </a:t>
            </a:r>
            <a:r>
              <a:rPr lang="en-US" sz="3200" b="1" dirty="0" smtClean="0">
                <a:solidFill>
                  <a:srgbClr val="0070C0"/>
                </a:solidFill>
              </a:rPr>
              <a:t>read.csv</a:t>
            </a:r>
            <a:r>
              <a:rPr lang="en-US" sz="3200" b="1" dirty="0" smtClean="0"/>
              <a:t>.</a:t>
            </a:r>
          </a:p>
          <a:p>
            <a:r>
              <a:rPr lang="en-US" sz="3200" b="1" dirty="0" smtClean="0"/>
              <a:t>Name the new object “</a:t>
            </a:r>
            <a:r>
              <a:rPr lang="en-US" sz="3200" b="1" dirty="0" smtClean="0"/>
              <a:t>eagles”</a:t>
            </a:r>
            <a:endParaRPr lang="en-US" sz="3200" b="1" dirty="0" smtClean="0"/>
          </a:p>
          <a:p>
            <a:endParaRPr lang="en-US" sz="3200" b="1" dirty="0"/>
          </a:p>
          <a:p>
            <a:r>
              <a:rPr lang="en-US" sz="3200" dirty="0" smtClean="0"/>
              <a:t>eagles </a:t>
            </a:r>
            <a:r>
              <a:rPr lang="en-US" sz="3200" dirty="0" smtClean="0"/>
              <a:t>&lt;- read.csv(file = "</a:t>
            </a:r>
            <a:r>
              <a:rPr lang="en-US" sz="3200" dirty="0" smtClean="0"/>
              <a:t>Lab1_data_PA_eagles.csv</a:t>
            </a:r>
            <a:r>
              <a:rPr lang="en-US" sz="3200" dirty="0" smtClean="0"/>
              <a:t>")</a:t>
            </a:r>
          </a:p>
          <a:p>
            <a:endParaRPr lang="en-US" sz="3200" dirty="0" smtClean="0"/>
          </a:p>
          <a:p>
            <a:r>
              <a:rPr lang="en-US" sz="3200" dirty="0" smtClean="0"/>
              <a:t>Examine the new data with these commands</a:t>
            </a:r>
          </a:p>
          <a:p>
            <a:r>
              <a:rPr lang="en-US" sz="3200" dirty="0" smtClean="0"/>
              <a:t>dim()</a:t>
            </a:r>
          </a:p>
          <a:p>
            <a:r>
              <a:rPr lang="en-US" sz="3200" dirty="0" smtClean="0"/>
              <a:t>head()</a:t>
            </a:r>
          </a:p>
          <a:p>
            <a:r>
              <a:rPr lang="en-US" sz="3200" dirty="0"/>
              <a:t>t</a:t>
            </a:r>
            <a:r>
              <a:rPr lang="en-US" sz="3200" dirty="0" smtClean="0"/>
              <a:t>ail()</a:t>
            </a:r>
          </a:p>
          <a:p>
            <a:r>
              <a:rPr lang="en-US" sz="3200" dirty="0"/>
              <a:t>s</a:t>
            </a:r>
            <a:r>
              <a:rPr lang="en-US" sz="3200" dirty="0" smtClean="0"/>
              <a:t>ummary()</a:t>
            </a:r>
          </a:p>
        </p:txBody>
      </p:sp>
    </p:spTree>
    <p:extLst>
      <p:ext uri="{BB962C8B-B14F-4D97-AF65-F5344CB8AC3E}">
        <p14:creationId xmlns:p14="http://schemas.microsoft.com/office/powerpoint/2010/main" val="3766262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0906"/>
          <a:stretch/>
        </p:blipFill>
        <p:spPr>
          <a:xfrm>
            <a:off x="1" y="433136"/>
            <a:ext cx="6486984" cy="64248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56421" y="0"/>
            <a:ext cx="5935579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200" b="1" dirty="0" smtClean="0"/>
              <a:t>Reload the new data by changing the command in read.csv.</a:t>
            </a:r>
          </a:p>
          <a:p>
            <a:r>
              <a:rPr lang="en-US" sz="2200" b="1" dirty="0" smtClean="0"/>
              <a:t>Name the </a:t>
            </a:r>
            <a:r>
              <a:rPr lang="en-US" sz="2200" b="1" dirty="0" smtClean="0"/>
              <a:t>object </a:t>
            </a:r>
            <a:r>
              <a:rPr lang="en-US" sz="2200" b="1" dirty="0" smtClean="0"/>
              <a:t>“</a:t>
            </a:r>
            <a:r>
              <a:rPr lang="en-US" sz="2200" b="1" dirty="0" smtClean="0"/>
              <a:t>eagles” as before</a:t>
            </a:r>
            <a:endParaRPr lang="en-US" sz="2200" b="1" dirty="0" smtClean="0"/>
          </a:p>
          <a:p>
            <a:r>
              <a:rPr lang="en-US" sz="2200" b="1" dirty="0" smtClean="0"/>
              <a:t>Plot the PA data and the data from the new state</a:t>
            </a:r>
          </a:p>
          <a:p>
            <a:endParaRPr lang="en-US" sz="2200" b="1" dirty="0" smtClean="0"/>
          </a:p>
          <a:p>
            <a:endParaRPr lang="en-US" sz="2200" b="1" dirty="0" smtClean="0"/>
          </a:p>
          <a:p>
            <a:endParaRPr lang="en-US" sz="2200" b="1" dirty="0"/>
          </a:p>
          <a:p>
            <a:endParaRPr lang="en-US" sz="2200" b="1" dirty="0"/>
          </a:p>
          <a:p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plot(eagles ~ year, data =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eagles,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col = 1)</a:t>
            </a:r>
            <a:endParaRPr lang="en-US" sz="33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points(</a:t>
            </a:r>
            <a:r>
              <a:rPr lang="en-US" sz="2200" b="1" dirty="0" err="1" smtClean="0">
                <a:solidFill>
                  <a:schemeClr val="accent1">
                    <a:lumMod val="75000"/>
                  </a:schemeClr>
                </a:solidFill>
              </a:rPr>
              <a:t>eagles.WV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 ~ year , data =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eagles,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col = 2) </a:t>
            </a:r>
            <a:endParaRPr lang="en-US" sz="33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0122816" y="2213810"/>
            <a:ext cx="663454" cy="4485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7435764" y="3477875"/>
            <a:ext cx="408826" cy="5340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79832" y="1629035"/>
            <a:ext cx="3112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New object name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07835" y="4058581"/>
            <a:ext cx="199413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/>
              <a:t>Your state name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0918040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487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Exporting graphs from </a:t>
            </a:r>
            <a:r>
              <a:rPr lang="en-US" b="1" dirty="0" err="1" smtClean="0"/>
              <a:t>RStudio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55" y="1313953"/>
            <a:ext cx="7389565" cy="523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752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29650" cy="68961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644316" y="1213403"/>
            <a:ext cx="1291389" cy="7380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50492" y="559197"/>
            <a:ext cx="26469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Click on “EXPORT”</a:t>
            </a:r>
            <a:endParaRPr lang="en-US" sz="3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212" t="8956" r="73335" b="79878"/>
          <a:stretch/>
        </p:blipFill>
        <p:spPr>
          <a:xfrm>
            <a:off x="8950492" y="2015153"/>
            <a:ext cx="3086935" cy="167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1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Who uses 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1089" y="1157408"/>
            <a:ext cx="5238750" cy="4286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6488668"/>
            <a:ext cx="8726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http://blog.revolutionanalytics.com/2014/05/companies-using-r-in-2014.html</a:t>
            </a:r>
          </a:p>
        </p:txBody>
      </p:sp>
      <p:pic>
        <p:nvPicPr>
          <p:cNvPr id="3074" name="Picture 2" descr="Image result for monsan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33" y="1157408"/>
            <a:ext cx="4416425" cy="147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result for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Image result for Faceboo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03281"/>
            <a:ext cx="4779396" cy="247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823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6275" t="-2961" r="56535" b="2961"/>
          <a:stretch/>
        </p:blipFill>
        <p:spPr>
          <a:xfrm>
            <a:off x="-2142123" y="-228599"/>
            <a:ext cx="7772901" cy="7315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2558716" y="1915377"/>
            <a:ext cx="1291389" cy="7380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50492" y="559197"/>
            <a:ext cx="264694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Click on “EXPORT”</a:t>
            </a:r>
          </a:p>
          <a:p>
            <a:endParaRPr lang="en-US" sz="3800" dirty="0"/>
          </a:p>
          <a:p>
            <a:r>
              <a:rPr lang="en-US" sz="3800" dirty="0" smtClean="0"/>
              <a:t>Select “Copy to clipboard”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2531967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646"/>
          <a:stretch/>
        </p:blipFill>
        <p:spPr>
          <a:xfrm>
            <a:off x="0" y="134220"/>
            <a:ext cx="9146710" cy="6244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8947" y="0"/>
            <a:ext cx="5041232" cy="36009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A window will pop up</a:t>
            </a:r>
          </a:p>
          <a:p>
            <a:endParaRPr lang="en-US" sz="3800" dirty="0"/>
          </a:p>
          <a:p>
            <a:r>
              <a:rPr lang="en-US" sz="3800" dirty="0" smtClean="0"/>
              <a:t>Adjust the size and dimensions</a:t>
            </a:r>
          </a:p>
          <a:p>
            <a:r>
              <a:rPr lang="en-US" sz="3800" dirty="0" smtClean="0"/>
              <a:t>By clicking and dragging the bottom Right corner</a:t>
            </a:r>
            <a:endParaRPr lang="en-US" sz="3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910137" y="4610011"/>
            <a:ext cx="68178" cy="1021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5455" t="63233" r="16129" b="14031"/>
          <a:stretch/>
        </p:blipFill>
        <p:spPr>
          <a:xfrm>
            <a:off x="8658075" y="4405042"/>
            <a:ext cx="3533925" cy="24529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1353800" y="5265887"/>
            <a:ext cx="68178" cy="1021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456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1898354" cy="66895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8947" y="0"/>
            <a:ext cx="5041232" cy="5355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Click on “copy plot”</a:t>
            </a:r>
          </a:p>
          <a:p>
            <a:endParaRPr lang="en-US" sz="3800" dirty="0"/>
          </a:p>
          <a:p>
            <a:r>
              <a:rPr lang="en-US" sz="3800" dirty="0" smtClean="0"/>
              <a:t>The window will disappear</a:t>
            </a:r>
          </a:p>
          <a:p>
            <a:endParaRPr lang="en-US" sz="3800" dirty="0"/>
          </a:p>
          <a:p>
            <a:r>
              <a:rPr lang="en-US" sz="3800" dirty="0" smtClean="0"/>
              <a:t>The Plot is now stored in memory and can be pasted into PowerPoint or a Word </a:t>
            </a:r>
            <a:r>
              <a:rPr lang="en-US" sz="3800" dirty="0" err="1" smtClean="0"/>
              <a:t>docutment</a:t>
            </a:r>
            <a:endParaRPr lang="en-US" sz="38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096000" y="5836490"/>
            <a:ext cx="68178" cy="10215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408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3430" b="12994"/>
          <a:stretch/>
        </p:blipFill>
        <p:spPr>
          <a:xfrm>
            <a:off x="0" y="57878"/>
            <a:ext cx="9962649" cy="6364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8947" y="0"/>
            <a:ext cx="5041232" cy="47705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In Word, it works well to right click in a document and click on the clipboard icon</a:t>
            </a:r>
          </a:p>
          <a:p>
            <a:endParaRPr lang="en-US" sz="3800" dirty="0"/>
          </a:p>
          <a:p>
            <a:r>
              <a:rPr lang="en-US" sz="3800" dirty="0" smtClean="0"/>
              <a:t>The short cut “</a:t>
            </a:r>
            <a:r>
              <a:rPr lang="en-US" sz="3800" dirty="0" err="1" smtClean="0"/>
              <a:t>Crtl+V</a:t>
            </a:r>
            <a:r>
              <a:rPr lang="en-US" sz="3800" dirty="0" smtClean="0"/>
              <a:t>” should work in Word and PowerPoint</a:t>
            </a:r>
            <a:endParaRPr lang="en-US" sz="38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314074" y="3240231"/>
            <a:ext cx="1343526" cy="6412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7767" t="39528" r="72131" b="51345"/>
          <a:stretch/>
        </p:blipFill>
        <p:spPr>
          <a:xfrm>
            <a:off x="3922295" y="4102800"/>
            <a:ext cx="2614541" cy="13281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4941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3601" b="13752"/>
          <a:stretch/>
        </p:blipFill>
        <p:spPr>
          <a:xfrm>
            <a:off x="1720390" y="629820"/>
            <a:ext cx="8751219" cy="55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373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949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 “by hand”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902"/>
            <a:ext cx="12167010" cy="36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740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27906"/>
            <a:ext cx="11750253" cy="47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3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098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lick on state for more inform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1" b="13583"/>
          <a:stretch/>
        </p:blipFill>
        <p:spPr bwMode="auto">
          <a:xfrm>
            <a:off x="1334670" y="8356"/>
            <a:ext cx="10432214" cy="684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488668"/>
            <a:ext cx="8667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http://www.biologicaldiversity.org/species/birds/bald_eagle/report/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" y="113546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2007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Getting started w/R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we’ll do</a:t>
            </a:r>
          </a:p>
          <a:p>
            <a:r>
              <a:rPr lang="en-US" dirty="0" smtClean="0"/>
              <a:t>Get some data ready in Excel</a:t>
            </a:r>
          </a:p>
          <a:p>
            <a:r>
              <a:rPr lang="en-US" dirty="0" smtClean="0"/>
              <a:t>Set up </a:t>
            </a:r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Load data into </a:t>
            </a:r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Examine it</a:t>
            </a:r>
          </a:p>
          <a:p>
            <a:r>
              <a:rPr lang="en-US" dirty="0" smtClean="0"/>
              <a:t>Plot It</a:t>
            </a:r>
          </a:p>
          <a:p>
            <a:r>
              <a:rPr lang="en-US" dirty="0" smtClean="0"/>
              <a:t>Add more data to Excel</a:t>
            </a:r>
          </a:p>
          <a:p>
            <a:r>
              <a:rPr lang="en-US" dirty="0" smtClean="0"/>
              <a:t>Examine it, plot it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96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5538</TotalTime>
  <Words>1840</Words>
  <Application>Microsoft Office PowerPoint</Application>
  <PresentationFormat>Widescreen</PresentationFormat>
  <Paragraphs>348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Calibri</vt:lpstr>
      <vt:lpstr>Calibri Light</vt:lpstr>
      <vt:lpstr>Office Theme</vt:lpstr>
      <vt:lpstr>Lab 1: Introduction to R &amp; RStudio</vt:lpstr>
      <vt:lpstr>Outline of Today’s Lab </vt:lpstr>
      <vt:lpstr>What is R</vt:lpstr>
      <vt:lpstr>Why use R</vt:lpstr>
      <vt:lpstr>PowerPoint Presentation</vt:lpstr>
      <vt:lpstr>PowerPoint Presentation</vt:lpstr>
      <vt:lpstr>PowerPoint Presentation</vt:lpstr>
      <vt:lpstr>Who uses R</vt:lpstr>
      <vt:lpstr>Part II: Getting started w/R</vt:lpstr>
      <vt:lpstr>Open data in Excel</vt:lpstr>
      <vt:lpstr>Save the Excel data to “working directory”</vt:lpstr>
      <vt:lpstr>Save data as  a “csv” file on the desktop</vt:lpstr>
      <vt:lpstr>IIb)Getting to Know RStudio</vt:lpstr>
      <vt:lpstr>Open R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version of R you are using</vt:lpstr>
      <vt:lpstr>PowerPoint Presentation</vt:lpstr>
      <vt:lpstr>PowerPoint Presentation</vt:lpstr>
      <vt:lpstr>PowerPoint Presentation</vt:lpstr>
      <vt:lpstr>PowerPoint Presentation</vt:lpstr>
      <vt:lpstr>IIc) Loading Data into RStudio</vt:lpstr>
      <vt:lpstr>PowerPoint Presentation</vt:lpstr>
      <vt:lpstr>PowerPoint Presentation</vt:lpstr>
      <vt:lpstr>PowerPoint Presentation</vt:lpstr>
      <vt:lpstr>PowerPoint Presentation</vt:lpstr>
      <vt:lpstr>IId) Interacting with R Executing commands in the CONSOL</vt:lpstr>
      <vt:lpstr>PowerPoint Presentation</vt:lpstr>
      <vt:lpstr>PowerPoint Presentation</vt:lpstr>
      <vt:lpstr>IIe) Interacting with R Executing  commands from the SOURCE VIEWER  part 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IIf) Interacting with R Executing  commands from the SOURCE VIEWER  part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Interacting with data “objects” in R</vt:lpstr>
      <vt:lpstr>PowerPoint Presentation</vt:lpstr>
      <vt:lpstr>PowerPoint Presentation</vt:lpstr>
      <vt:lpstr>PowerPoint Presentation</vt:lpstr>
      <vt:lpstr>PowerPoint Presentation</vt:lpstr>
      <vt:lpstr>Interacting w/ data in R: plotting the number of eagles in PA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Customizing Plots in R</vt:lpstr>
      <vt:lpstr>PowerPoint Presentation</vt:lpstr>
      <vt:lpstr>PowerPoint Presentation</vt:lpstr>
      <vt:lpstr>PowerPoint Presentation</vt:lpstr>
      <vt:lpstr>Summary Statistics in R</vt:lpstr>
      <vt:lpstr>Summary Statistics in R</vt:lpstr>
      <vt:lpstr>Summary Statistics in R</vt:lpstr>
      <vt:lpstr>Summary Statistics in R</vt:lpstr>
      <vt:lpstr>Summary Statistics in R</vt:lpstr>
      <vt:lpstr>PowerPoint Presentation</vt:lpstr>
      <vt:lpstr>Adding new data to an R data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Exporting graphs from RStudio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data “by hand”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</dc:title>
  <dc:creator>lisanjie2</dc:creator>
  <cp:lastModifiedBy>lisanjie2</cp:lastModifiedBy>
  <cp:revision>38</cp:revision>
  <dcterms:created xsi:type="dcterms:W3CDTF">2016-08-22T17:39:25Z</dcterms:created>
  <dcterms:modified xsi:type="dcterms:W3CDTF">2016-09-06T16:37:52Z</dcterms:modified>
</cp:coreProperties>
</file>